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4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5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6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7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8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9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20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1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2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3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4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25.xml" ContentType="application/vnd.openxmlformats-officedocument.them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26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7.xml" ContentType="application/vnd.openxmlformats-officedocument.theme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28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39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theme/theme40.xml" ContentType="application/vnd.openxmlformats-officedocument.theme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theme/theme41.xml" ContentType="application/vnd.openxmlformats-officedocument.theme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42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theme/theme43.xml" ContentType="application/vnd.openxmlformats-officedocument.theme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theme/theme44.xml" ContentType="application/vnd.openxmlformats-officedocument.theme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theme/theme45.xml" ContentType="application/vnd.openxmlformats-officedocument.theme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theme/theme46.xml" ContentType="application/vnd.openxmlformats-officedocument.theme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812" r:id="rId3"/>
    <p:sldMasterId id="2147483824" r:id="rId4"/>
    <p:sldMasterId id="2147483848" r:id="rId5"/>
    <p:sldMasterId id="2147483872" r:id="rId6"/>
    <p:sldMasterId id="2147483909" r:id="rId7"/>
    <p:sldMasterId id="2147483936" r:id="rId8"/>
    <p:sldMasterId id="2147484087" r:id="rId9"/>
    <p:sldMasterId id="2147484099" r:id="rId10"/>
    <p:sldMasterId id="2147484281" r:id="rId11"/>
    <p:sldMasterId id="2147484522" r:id="rId12"/>
    <p:sldMasterId id="2147484571" r:id="rId13"/>
    <p:sldMasterId id="2147484777" r:id="rId14"/>
    <p:sldMasterId id="2147484837" r:id="rId15"/>
    <p:sldMasterId id="2147484849" r:id="rId16"/>
    <p:sldMasterId id="2147484861" r:id="rId17"/>
    <p:sldMasterId id="2147484873" r:id="rId18"/>
    <p:sldMasterId id="2147484969" r:id="rId19"/>
    <p:sldMasterId id="2147485410" r:id="rId20"/>
    <p:sldMasterId id="2147485520" r:id="rId21"/>
    <p:sldMasterId id="2147485532" r:id="rId22"/>
    <p:sldMasterId id="2147485665" r:id="rId23"/>
    <p:sldMasterId id="2147485714" r:id="rId24"/>
    <p:sldMasterId id="2147486472" r:id="rId25"/>
    <p:sldMasterId id="2147486594" r:id="rId26"/>
    <p:sldMasterId id="2147486871" r:id="rId27"/>
    <p:sldMasterId id="2147487120" r:id="rId28"/>
    <p:sldMasterId id="2147487144" r:id="rId29"/>
    <p:sldMasterId id="2147487194" r:id="rId30"/>
    <p:sldMasterId id="2147487206" r:id="rId31"/>
    <p:sldMasterId id="2147487258" r:id="rId32"/>
    <p:sldMasterId id="2147487574" r:id="rId33"/>
    <p:sldMasterId id="2147487623" r:id="rId34"/>
    <p:sldMasterId id="2147487743" r:id="rId35"/>
    <p:sldMasterId id="2147488085" r:id="rId36"/>
    <p:sldMasterId id="2147488097" r:id="rId37"/>
    <p:sldMasterId id="2147488265" r:id="rId38"/>
    <p:sldMasterId id="2147488340" r:id="rId39"/>
    <p:sldMasterId id="2147488378" r:id="rId40"/>
    <p:sldMasterId id="2147488559" r:id="rId41"/>
    <p:sldMasterId id="2147488991" r:id="rId42"/>
    <p:sldMasterId id="2147489216" r:id="rId43"/>
    <p:sldMasterId id="2147489228" r:id="rId44"/>
    <p:sldMasterId id="2147489252" r:id="rId45"/>
    <p:sldMasterId id="2147489265" r:id="rId46"/>
    <p:sldMasterId id="2147489277" r:id="rId47"/>
  </p:sldMasterIdLst>
  <p:notesMasterIdLst>
    <p:notesMasterId r:id="rId76"/>
  </p:notesMasterIdLst>
  <p:handoutMasterIdLst>
    <p:handoutMasterId r:id="rId77"/>
  </p:handoutMasterIdLst>
  <p:sldIdLst>
    <p:sldId id="5509" r:id="rId48"/>
    <p:sldId id="5529" r:id="rId49"/>
    <p:sldId id="5531" r:id="rId50"/>
    <p:sldId id="5580" r:id="rId51"/>
    <p:sldId id="5579" r:id="rId52"/>
    <p:sldId id="5581" r:id="rId53"/>
    <p:sldId id="5582" r:id="rId54"/>
    <p:sldId id="5583" r:id="rId55"/>
    <p:sldId id="5584" r:id="rId56"/>
    <p:sldId id="5585" r:id="rId57"/>
    <p:sldId id="5603" r:id="rId58"/>
    <p:sldId id="5588" r:id="rId59"/>
    <p:sldId id="5586" r:id="rId60"/>
    <p:sldId id="5587" r:id="rId61"/>
    <p:sldId id="5589" r:id="rId62"/>
    <p:sldId id="5590" r:id="rId63"/>
    <p:sldId id="5592" r:id="rId64"/>
    <p:sldId id="5591" r:id="rId65"/>
    <p:sldId id="5593" r:id="rId66"/>
    <p:sldId id="5595" r:id="rId67"/>
    <p:sldId id="5594" r:id="rId68"/>
    <p:sldId id="5597" r:id="rId69"/>
    <p:sldId id="5598" r:id="rId70"/>
    <p:sldId id="5600" r:id="rId71"/>
    <p:sldId id="5599" r:id="rId72"/>
    <p:sldId id="5601" r:id="rId73"/>
    <p:sldId id="5596" r:id="rId74"/>
    <p:sldId id="5602" r:id="rId7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55D6"/>
    <a:srgbClr val="0432FF"/>
    <a:srgbClr val="1A5712"/>
    <a:srgbClr val="0000FF"/>
    <a:srgbClr val="67BDE3"/>
    <a:srgbClr val="E48B00"/>
    <a:srgbClr val="FF9300"/>
    <a:srgbClr val="948A54"/>
    <a:srgbClr val="8C0000"/>
    <a:srgbClr val="FF0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5" autoAdjust="0"/>
    <p:restoredTop sz="74737" autoAdjust="0"/>
  </p:normalViewPr>
  <p:slideViewPr>
    <p:cSldViewPr>
      <p:cViewPr varScale="1">
        <p:scale>
          <a:sx n="71" d="100"/>
          <a:sy n="71" d="100"/>
        </p:scale>
        <p:origin x="6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74" Type="http://schemas.openxmlformats.org/officeDocument/2006/relationships/slide" Target="slides/slide27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14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1.xml"/><Relationship Id="rId56" Type="http://schemas.openxmlformats.org/officeDocument/2006/relationships/slide" Target="slides/slide9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12.xml"/><Relationship Id="rId67" Type="http://schemas.openxmlformats.org/officeDocument/2006/relationships/slide" Target="slides/slide2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7.xml"/><Relationship Id="rId62" Type="http://schemas.openxmlformats.org/officeDocument/2006/relationships/slide" Target="slides/slide15.xml"/><Relationship Id="rId70" Type="http://schemas.openxmlformats.org/officeDocument/2006/relationships/slide" Target="slides/slide23.xml"/><Relationship Id="rId75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2.xml"/><Relationship Id="rId57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9/29/23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9/29/23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Overcome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94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realism, consistency, and completeness. </a:t>
            </a:r>
            <a:r>
              <a:rPr lang="ar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الواقعية والتماسك والاكتمال</a:t>
            </a:r>
          </a:p>
          <a:p>
            <a:endParaRPr lang="ar-S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Consistency, defined as the requirement that a series of measurements of the same project carried out by different raters using the same method should produce similar results,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06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Functional requirements</a:t>
            </a:r>
          </a:p>
          <a:p>
            <a:pPr lvl="1"/>
            <a:r>
              <a:rPr lang="en-GB" dirty="0"/>
              <a:t>Statements of services the system should provide, how the system should react to particular inputs and how the system should behave in particular situations.</a:t>
            </a:r>
          </a:p>
          <a:p>
            <a:pPr lvl="1"/>
            <a:r>
              <a:rPr lang="en-GB" dirty="0"/>
              <a:t>May state what the system should not do.</a:t>
            </a:r>
          </a:p>
          <a:p>
            <a:r>
              <a:rPr lang="en-GB" dirty="0">
                <a:solidFill>
                  <a:srgbClr val="C00000"/>
                </a:solidFill>
              </a:rPr>
              <a:t>Non-functional requirements</a:t>
            </a:r>
          </a:p>
          <a:p>
            <a:pPr lvl="1"/>
            <a:r>
              <a:rPr lang="en-GB" dirty="0"/>
              <a:t>Constraints on the services or functions offered by the system such as timing constraints, constraints on the development process, standards, etc.</a:t>
            </a:r>
          </a:p>
          <a:p>
            <a:pPr lvl="1"/>
            <a:r>
              <a:rPr lang="en-GB" dirty="0"/>
              <a:t>Often </a:t>
            </a:r>
            <a:r>
              <a:rPr lang="en-GB" dirty="0">
                <a:solidFill>
                  <a:srgbClr val="C00000"/>
                </a:solidFill>
              </a:rPr>
              <a:t>apply to the system as a whole</a:t>
            </a:r>
            <a:r>
              <a:rPr lang="en-GB" dirty="0"/>
              <a:t> rather than individual features or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47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software system's structure is a division of that system into a set of parts and the relations between those parts.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89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1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design process activities are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interleaved and interdependent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information about the design is constantly being generated, and this affects previous design decisions. Design rework is therefore inevitable.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Middleware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 software that lies between an operating system and the applications running on it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activities in the design process vary, depending on the type of system being developed. For example,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systems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 an additional stage of timing design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may not include a database, so there is no database design involved.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information system (IS)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 an interconnected set of components used to collect, store, process and transmit data and digital information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8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92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9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34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64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4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simulation</a:t>
            </a:r>
            <a:r>
              <a:rPr lang="ar-S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 of creating synthetic or fake data that resembles real-world data</a:t>
            </a:r>
            <a:r>
              <a:rPr lang="ar-S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81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simulation</a:t>
            </a:r>
            <a:r>
              <a:rPr lang="ar-S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 of creating synthetic or fake data that resembles real-world data</a:t>
            </a:r>
            <a:r>
              <a:rPr lang="ar-S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05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80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 testing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involves delivering a system to a number of potential customers who agree to use that system. They report problems to the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developers. This exposes the product to real use and detects errors that may not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been anticipated by the product developers. After this feedback, the software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may be modified and released for further beta testing or general sale.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85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5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28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94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 Alserr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8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8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specification The functionality of the software and constraints on its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 must be defined.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Software development The software to meet the specification must be produced.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Software validation The software must be validated to ensure that it does what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customer wants.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Software evolution The software must evolve to meet changing customer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0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7030A0"/>
                </a:solidFill>
              </a:rPr>
              <a:t>In practice (e.g., </a:t>
            </a:r>
            <a:r>
              <a:rPr lang="en-US" b="1" kern="1200" dirty="0">
                <a:solidFill>
                  <a:srgbClr val="7030A0"/>
                </a:solidFill>
              </a:rPr>
              <a:t>large systems)</a:t>
            </a:r>
            <a:r>
              <a:rPr lang="en-US" b="1" dirty="0">
                <a:solidFill>
                  <a:srgbClr val="7030A0"/>
                </a:solidFill>
              </a:rPr>
              <a:t>, </a:t>
            </a:r>
            <a:r>
              <a:rPr lang="en-US" dirty="0"/>
              <a:t>processes include elements of </a:t>
            </a:r>
            <a:r>
              <a:rPr lang="en-US" b="1" dirty="0">
                <a:solidFill>
                  <a:srgbClr val="0000FF"/>
                </a:solidFill>
              </a:rPr>
              <a:t>both</a:t>
            </a:r>
            <a:r>
              <a:rPr lang="en-US" dirty="0"/>
              <a:t> plan-driven and agile approaches. </a:t>
            </a:r>
          </a:p>
          <a:p>
            <a:pPr algn="just"/>
            <a:r>
              <a:rPr lang="en-US" dirty="0"/>
              <a:t>There are </a:t>
            </a:r>
            <a:r>
              <a:rPr lang="en-US" b="1" dirty="0"/>
              <a:t>no</a:t>
            </a:r>
            <a:r>
              <a:rPr lang="en-US" dirty="0"/>
              <a:t> right or wrong software processes.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ar-SA" dirty="0"/>
              <a:t>التخطيط تدريجي</a:t>
            </a:r>
            <a:r>
              <a:rPr lang="en-US" dirty="0">
                <a:solidFill>
                  <a:srgbClr val="0000FF"/>
                </a:solidFill>
              </a:rPr>
              <a:t>incremental </a:t>
            </a:r>
            <a:r>
              <a:rPr lang="en-US" dirty="0" err="1">
                <a:solidFill>
                  <a:srgbClr val="0000FF"/>
                </a:solidFill>
              </a:rPr>
              <a:t>plannings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The four basic process activities of specification, development, validation and evolution are </a:t>
            </a:r>
            <a:r>
              <a:rPr lang="en-US" noProof="0" dirty="0">
                <a:solidFill>
                  <a:srgbClr val="C00000"/>
                </a:solidFill>
              </a:rPr>
              <a:t>organized differently</a:t>
            </a:r>
            <a:r>
              <a:rPr lang="en-US" noProof="0" dirty="0"/>
              <a:t> in different development processes.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40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Before: a company may carry out a feasibility or marketing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assess whether or not there is a need or a market for the software and whether or not it is technically and financially realistic to develop the software required.</a:t>
            </a:r>
          </a:p>
          <a:p>
            <a:endParaRPr lang="en-US" noProof="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8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استنباط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46172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310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10258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19528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5997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42203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8965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3751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3940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992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5351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8511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39329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87462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3473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7461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04414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892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4448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7686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15277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09747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8578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656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2387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779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081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6049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52285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135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8047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42114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6402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71237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81690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753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96438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0202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5773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4299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00483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85155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3795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670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84746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4164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04165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6492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88555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95845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5600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87117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21515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187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16749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82393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10711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3656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5977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4614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7966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66992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9532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72713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216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51887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3416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236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7465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77081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78914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8962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60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59952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23489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66245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8374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485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47908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0558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37458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DD642-5717-9C43-BCF7-E4F88A58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22593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4AC23-9DE4-C746-BC02-D3085298A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2544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65027-C458-0F45-A175-76C38D629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2719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2552-3716-B24B-9F3D-FF7B024E8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3555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D5230-971F-2E41-8CFA-14A60A5B2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0648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DEAA0-2A78-7C4C-AC1D-0745BDD65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4556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A15DC-7DB6-2E4F-8E40-D436CE927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99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72F1-201A-1341-A138-68D516974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02723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A4686-03CC-5744-B2F1-C7CFBAB9D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7140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60323-C27F-274D-98DD-E8A584096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628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8D1A2-8B05-D448-BEED-1DCCC5669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459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2FA06-CF86-2545-AF2A-570D639DE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30028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61737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77340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641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2717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252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850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630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83577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01788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48879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33164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99387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60067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34862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207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24576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7436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3962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02086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01118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911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8123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93878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85237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836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5070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84331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02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77748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9025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0365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59023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83518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0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5912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5390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459576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77432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5466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5563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29144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62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98750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69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75784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2424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65628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31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538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111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5468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52016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53053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214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99281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3888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10633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 anchor="ctr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6561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45081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0723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82850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9036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34076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5753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7130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019865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7952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4594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56325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7984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2035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6681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79462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69968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15984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52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45983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09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9330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9205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E240D94-E5C6-2B45-92EB-F7FCCB9B61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261544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7B2952-2F74-D544-92BC-FBFBE9A340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734131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F9F7682-838C-D145-8DB5-B49C18A13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153688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E01938C-1825-4C47-ADAA-667501E8B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725712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E44CBD-17AA-1C44-8BA0-F0313DF1E0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638184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14E6E70-902E-8E4C-B56A-EB171DB5C3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595539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20B83-E5C7-4748-945F-F95855947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433047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84C42A7-D582-E24E-B2AD-3611212565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594660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5B44AF-607F-D14C-BF32-685CA37DFF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80189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022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CDFAA6-D8FF-694C-834A-ACCCD8522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007646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923AAA-1C55-7E45-B953-D9BFED328D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791579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09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01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3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7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4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0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2104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3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380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4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2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5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6866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4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04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6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8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41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5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0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1892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0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8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8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9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5826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7697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00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0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01317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68776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11931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74166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1938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18677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74766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41354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98135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8811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01839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25789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409016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495892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1889725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419311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196653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399964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52778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5073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77281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621740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56820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26908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54275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48345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7984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71066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28682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9831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77376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0184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21759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96880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2748827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348648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294743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32729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746972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20569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324575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707855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579808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39324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98652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82364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61478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85520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78452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8009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6310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27763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07949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99752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68246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2549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731054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116492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844510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7074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82394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152822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48627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878341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64453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20539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89456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84263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37394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3417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69503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42624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63842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58043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04124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90896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5684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69631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4391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8295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84604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0567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05328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969480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5131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30101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5113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7077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03890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4721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97697"/>
      </p:ext>
    </p:extLst>
  </p:cSld>
  <p:clrMapOvr>
    <a:masterClrMapping/>
  </p:clrMapOvr>
  <p:transition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24017"/>
      </p:ext>
    </p:extLst>
  </p:cSld>
  <p:clrMapOvr>
    <a:masterClrMapping/>
  </p:clrMapOvr>
  <p:transition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23395"/>
      </p:ext>
    </p:extLst>
  </p:cSld>
  <p:clrMapOvr>
    <a:masterClrMapping/>
  </p:clrMapOvr>
  <p:transition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492406"/>
      </p:ext>
    </p:extLst>
  </p:cSld>
  <p:clrMapOvr>
    <a:masterClrMapping/>
  </p:clrMapOvr>
  <p:transition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64639"/>
      </p:ext>
    </p:extLst>
  </p:cSld>
  <p:clrMapOvr>
    <a:masterClrMapping/>
  </p:clrMapOvr>
  <p:transition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89538"/>
      </p:ext>
    </p:extLst>
  </p:cSld>
  <p:clrMapOvr>
    <a:masterClrMapping/>
  </p:clrMapOvr>
  <p:transition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50286"/>
      </p:ext>
    </p:extLst>
  </p:cSld>
  <p:clrMapOvr>
    <a:masterClrMapping/>
  </p:clrMapOvr>
  <p:transition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37046"/>
      </p:ext>
    </p:extLst>
  </p:cSld>
  <p:clrMapOvr>
    <a:masterClrMapping/>
  </p:clrMapOvr>
  <p:transition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17253"/>
      </p:ext>
    </p:extLst>
  </p:cSld>
  <p:clrMapOvr>
    <a:masterClrMapping/>
  </p:clrMapOvr>
  <p:transition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56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90546"/>
      </p:ext>
    </p:extLst>
  </p:cSld>
  <p:clrMapOvr>
    <a:masterClrMapping/>
  </p:clrMapOvr>
  <p:transition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00005"/>
      </p:ext>
    </p:extLst>
  </p:cSld>
  <p:clrMapOvr>
    <a:masterClrMapping/>
  </p:clrMapOvr>
  <p:transition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56819"/>
      </p:ext>
    </p:extLst>
  </p:cSld>
  <p:clrMapOvr>
    <a:masterClrMapping/>
  </p:clrMapOvr>
  <p:transition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12476"/>
      </p:ext>
    </p:extLst>
  </p:cSld>
  <p:clrMapOvr>
    <a:masterClrMapping/>
  </p:clrMapOvr>
  <p:transition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89379"/>
      </p:ext>
    </p:extLst>
  </p:cSld>
  <p:clrMapOvr>
    <a:masterClrMapping/>
  </p:clrMapOvr>
  <p:transition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81763"/>
      </p:ext>
    </p:extLst>
  </p:cSld>
  <p:clrMapOvr>
    <a:masterClrMapping/>
  </p:clrMapOvr>
  <p:transition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31"/>
      </p:ext>
    </p:extLst>
  </p:cSld>
  <p:clrMapOvr>
    <a:masterClrMapping/>
  </p:clrMapOvr>
  <p:transition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35776"/>
      </p:ext>
    </p:extLst>
  </p:cSld>
  <p:clrMapOvr>
    <a:masterClrMapping/>
  </p:clrMapOvr>
  <p:transition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66877"/>
      </p:ext>
    </p:extLst>
  </p:cSld>
  <p:clrMapOvr>
    <a:masterClrMapping/>
  </p:clrMapOvr>
  <p:transition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33359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04900"/>
      </p:ext>
    </p:extLst>
  </p:cSld>
  <p:clrMapOvr>
    <a:masterClrMapping/>
  </p:clrMapOvr>
  <p:transition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627032"/>
      </p:ext>
    </p:extLst>
  </p:cSld>
  <p:clrMapOvr>
    <a:masterClrMapping/>
  </p:clrMapOvr>
  <p:transition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705307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213287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4551678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14607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304225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446272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850429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82714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03565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52260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38494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273774"/>
      </p:ext>
    </p:extLst>
  </p:cSld>
  <p:clrMapOvr>
    <a:masterClrMapping/>
  </p:clrMapOvr>
  <p:transition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25032"/>
      </p:ext>
    </p:extLst>
  </p:cSld>
  <p:clrMapOvr>
    <a:masterClrMapping/>
  </p:clrMapOvr>
  <p:transition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7841"/>
      </p:ext>
    </p:extLst>
  </p:cSld>
  <p:clrMapOvr>
    <a:masterClrMapping/>
  </p:clrMapOvr>
  <p:transition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97304"/>
      </p:ext>
    </p:extLst>
  </p:cSld>
  <p:clrMapOvr>
    <a:masterClrMapping/>
  </p:clrMapOvr>
  <p:transition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44893"/>
      </p:ext>
    </p:extLst>
  </p:cSld>
  <p:clrMapOvr>
    <a:masterClrMapping/>
  </p:clrMapOvr>
  <p:transition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72785"/>
      </p:ext>
    </p:extLst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9001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92628"/>
      </p:ext>
    </p:extLst>
  </p:cSld>
  <p:clrMapOvr>
    <a:masterClrMapping/>
  </p:clrMapOvr>
  <p:transition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30839"/>
      </p:ext>
    </p:extLst>
  </p:cSld>
  <p:clrMapOvr>
    <a:masterClrMapping/>
  </p:clrMapOvr>
  <p:transition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3424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0064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019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5415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45867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3737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7740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292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835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56693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062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94368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image" Target="../media/image3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75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0.xml"/><Relationship Id="rId1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6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97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9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30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5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41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6.xml"/><Relationship Id="rId1" Type="http://schemas.openxmlformats.org/officeDocument/2006/relationships/slideLayout" Target="../slideLayouts/slideLayout435.xml"/><Relationship Id="rId6" Type="http://schemas.openxmlformats.org/officeDocument/2006/relationships/slideLayout" Target="../slideLayouts/slideLayout440.xml"/><Relationship Id="rId11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39.xml"/><Relationship Id="rId10" Type="http://schemas.openxmlformats.org/officeDocument/2006/relationships/slideLayout" Target="../slideLayouts/slideLayout444.xml"/><Relationship Id="rId4" Type="http://schemas.openxmlformats.org/officeDocument/2006/relationships/slideLayout" Target="../slideLayouts/slideLayout438.xml"/><Relationship Id="rId9" Type="http://schemas.openxmlformats.org/officeDocument/2006/relationships/slideLayout" Target="../slideLayouts/slideLayout443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52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7.xml"/><Relationship Id="rId1" Type="http://schemas.openxmlformats.org/officeDocument/2006/relationships/slideLayout" Target="../slideLayouts/slideLayout446.xml"/><Relationship Id="rId6" Type="http://schemas.openxmlformats.org/officeDocument/2006/relationships/slideLayout" Target="../slideLayouts/slideLayout451.xml"/><Relationship Id="rId11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450.xml"/><Relationship Id="rId10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449.xml"/><Relationship Id="rId9" Type="http://schemas.openxmlformats.org/officeDocument/2006/relationships/slideLayout" Target="../slideLayouts/slideLayout454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70.xml"/><Relationship Id="rId7" Type="http://schemas.openxmlformats.org/officeDocument/2006/relationships/slideLayout" Target="../slideLayouts/slideLayout474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8.xml"/><Relationship Id="rId5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7.xml"/><Relationship Id="rId4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6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485.xml"/><Relationship Id="rId12" Type="http://schemas.openxmlformats.org/officeDocument/2006/relationships/slideLayout" Target="../slideLayouts/slideLayout490.xml"/><Relationship Id="rId2" Type="http://schemas.openxmlformats.org/officeDocument/2006/relationships/slideLayout" Target="../slideLayouts/slideLayout480.xml"/><Relationship Id="rId1" Type="http://schemas.openxmlformats.org/officeDocument/2006/relationships/slideLayout" Target="../slideLayouts/slideLayout479.xml"/><Relationship Id="rId6" Type="http://schemas.openxmlformats.org/officeDocument/2006/relationships/slideLayout" Target="../slideLayouts/slideLayout484.xml"/><Relationship Id="rId11" Type="http://schemas.openxmlformats.org/officeDocument/2006/relationships/slideLayout" Target="../slideLayouts/slideLayout489.xml"/><Relationship Id="rId5" Type="http://schemas.openxmlformats.org/officeDocument/2006/relationships/slideLayout" Target="../slideLayouts/slideLayout483.xml"/><Relationship Id="rId10" Type="http://schemas.openxmlformats.org/officeDocument/2006/relationships/slideLayout" Target="../slideLayouts/slideLayout488.xml"/><Relationship Id="rId4" Type="http://schemas.openxmlformats.org/officeDocument/2006/relationships/slideLayout" Target="../slideLayouts/slideLayout482.xml"/><Relationship Id="rId9" Type="http://schemas.openxmlformats.org/officeDocument/2006/relationships/slideLayout" Target="../slideLayouts/slideLayout487.xml"/><Relationship Id="rId14" Type="http://schemas.openxmlformats.org/officeDocument/2006/relationships/image" Target="../media/image3.png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97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508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27E65-E93F-0741-81BD-1FC88DEA7C5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79" y="114583"/>
            <a:ext cx="780721" cy="7807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F05597-07BB-E841-9109-4ADEC7D815D3}"/>
              </a:ext>
            </a:extLst>
          </p:cNvPr>
          <p:cNvSpPr/>
          <p:nvPr userDrawn="1"/>
        </p:nvSpPr>
        <p:spPr>
          <a:xfrm>
            <a:off x="7308304" y="6417386"/>
            <a:ext cx="1108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Dr. Nour Alserr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D8DB0A-EC04-804B-B308-3B3D0528F77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61" y="6453336"/>
            <a:ext cx="200251" cy="2002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6357958"/>
            <a:ext cx="1347679" cy="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4864" y="6356176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53336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7275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171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7976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B59C95-9F24-CC4B-832C-1D8C21792A4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68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1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89" r:id="rId1"/>
    <p:sldLayoutId id="2147489290" r:id="rId2"/>
    <p:sldLayoutId id="2147489291" r:id="rId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5800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412" r:id="rId2"/>
    <p:sldLayoutId id="2147485413" r:id="rId3"/>
    <p:sldLayoutId id="2147485414" r:id="rId4"/>
    <p:sldLayoutId id="2147485415" r:id="rId5"/>
    <p:sldLayoutId id="2147485416" r:id="rId6"/>
    <p:sldLayoutId id="2147485417" r:id="rId7"/>
    <p:sldLayoutId id="2147485418" r:id="rId8"/>
    <p:sldLayoutId id="2147485419" r:id="rId9"/>
    <p:sldLayoutId id="2147485420" r:id="rId10"/>
    <p:sldLayoutId id="214748542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216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  <p:sldLayoutId id="214748554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8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6" r:id="rId1"/>
    <p:sldLayoutId id="2147485667" r:id="rId2"/>
    <p:sldLayoutId id="2147485668" r:id="rId3"/>
    <p:sldLayoutId id="2147485669" r:id="rId4"/>
    <p:sldLayoutId id="2147485670" r:id="rId5"/>
    <p:sldLayoutId id="2147485671" r:id="rId6"/>
    <p:sldLayoutId id="2147485672" r:id="rId7"/>
    <p:sldLayoutId id="2147485673" r:id="rId8"/>
    <p:sldLayoutId id="2147485674" r:id="rId9"/>
    <p:sldLayoutId id="2147485675" r:id="rId10"/>
    <p:sldLayoutId id="2147485676" r:id="rId11"/>
    <p:sldLayoutId id="2147485677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5" r:id="rId1"/>
    <p:sldLayoutId id="2147485716" r:id="rId2"/>
    <p:sldLayoutId id="2147485717" r:id="rId3"/>
    <p:sldLayoutId id="2147485718" r:id="rId4"/>
    <p:sldLayoutId id="2147485719" r:id="rId5"/>
    <p:sldLayoutId id="2147485720" r:id="rId6"/>
    <p:sldLayoutId id="2147485721" r:id="rId7"/>
    <p:sldLayoutId id="2147485722" r:id="rId8"/>
    <p:sldLayoutId id="2147485723" r:id="rId9"/>
    <p:sldLayoutId id="2147485724" r:id="rId10"/>
    <p:sldLayoutId id="2147485725" r:id="rId11"/>
    <p:sldLayoutId id="214748572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79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3" r:id="rId1"/>
    <p:sldLayoutId id="2147486474" r:id="rId2"/>
    <p:sldLayoutId id="2147486475" r:id="rId3"/>
    <p:sldLayoutId id="2147486476" r:id="rId4"/>
    <p:sldLayoutId id="2147486477" r:id="rId5"/>
    <p:sldLayoutId id="2147486478" r:id="rId6"/>
    <p:sldLayoutId id="2147486479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5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ts val="5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ts val="5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ts val="5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5" r:id="rId1"/>
    <p:sldLayoutId id="2147486596" r:id="rId2"/>
    <p:sldLayoutId id="2147486597" r:id="rId3"/>
    <p:sldLayoutId id="2147486598" r:id="rId4"/>
    <p:sldLayoutId id="2147486599" r:id="rId5"/>
    <p:sldLayoutId id="2147486600" r:id="rId6"/>
    <p:sldLayoutId id="2147486601" r:id="rId7"/>
    <p:sldLayoutId id="2147486602" r:id="rId8"/>
    <p:sldLayoutId id="2147486603" r:id="rId9"/>
    <p:sldLayoutId id="2147486604" r:id="rId10"/>
    <p:sldLayoutId id="214748660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2" r:id="rId1"/>
    <p:sldLayoutId id="2147486873" r:id="rId2"/>
    <p:sldLayoutId id="2147486874" r:id="rId3"/>
    <p:sldLayoutId id="2147486875" r:id="rId4"/>
    <p:sldLayoutId id="2147486876" r:id="rId5"/>
    <p:sldLayoutId id="2147486877" r:id="rId6"/>
    <p:sldLayoutId id="2147486878" r:id="rId7"/>
    <p:sldLayoutId id="2147486879" r:id="rId8"/>
    <p:sldLayoutId id="2147486880" r:id="rId9"/>
    <p:sldLayoutId id="2147486881" r:id="rId10"/>
    <p:sldLayoutId id="214748688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10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223C560-0E5F-EA4E-BC8F-576A579681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107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1080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47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21" r:id="rId1"/>
    <p:sldLayoutId id="2147487122" r:id="rId2"/>
    <p:sldLayoutId id="2147487123" r:id="rId3"/>
    <p:sldLayoutId id="2147487124" r:id="rId4"/>
    <p:sldLayoutId id="2147487125" r:id="rId5"/>
    <p:sldLayoutId id="2147487126" r:id="rId6"/>
    <p:sldLayoutId id="2147487127" r:id="rId7"/>
    <p:sldLayoutId id="2147487128" r:id="rId8"/>
    <p:sldLayoutId id="2147487129" r:id="rId9"/>
    <p:sldLayoutId id="2147487130" r:id="rId10"/>
    <p:sldLayoutId id="21474871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40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45" r:id="rId1"/>
    <p:sldLayoutId id="2147487146" r:id="rId2"/>
    <p:sldLayoutId id="2147487147" r:id="rId3"/>
    <p:sldLayoutId id="2147487148" r:id="rId4"/>
    <p:sldLayoutId id="2147487149" r:id="rId5"/>
    <p:sldLayoutId id="2147487150" r:id="rId6"/>
    <p:sldLayoutId id="2147487151" r:id="rId7"/>
    <p:sldLayoutId id="2147487152" r:id="rId8"/>
    <p:sldLayoutId id="2147487153" r:id="rId9"/>
    <p:sldLayoutId id="2147487154" r:id="rId10"/>
    <p:sldLayoutId id="2147487155" r:id="rId11"/>
    <p:sldLayoutId id="214748715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9992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95" r:id="rId1"/>
    <p:sldLayoutId id="2147487196" r:id="rId2"/>
    <p:sldLayoutId id="2147487197" r:id="rId3"/>
    <p:sldLayoutId id="2147487198" r:id="rId4"/>
    <p:sldLayoutId id="2147487199" r:id="rId5"/>
    <p:sldLayoutId id="2147487200" r:id="rId6"/>
    <p:sldLayoutId id="2147487201" r:id="rId7"/>
    <p:sldLayoutId id="2147487202" r:id="rId8"/>
    <p:sldLayoutId id="2147487203" r:id="rId9"/>
    <p:sldLayoutId id="2147487204" r:id="rId10"/>
    <p:sldLayoutId id="21474872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2694B9D-8BFE-654E-8D86-2D1B27ECA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5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07" r:id="rId1"/>
    <p:sldLayoutId id="2147487208" r:id="rId2"/>
    <p:sldLayoutId id="2147487209" r:id="rId3"/>
    <p:sldLayoutId id="2147487210" r:id="rId4"/>
    <p:sldLayoutId id="2147487211" r:id="rId5"/>
    <p:sldLayoutId id="2147487212" r:id="rId6"/>
    <p:sldLayoutId id="2147487213" r:id="rId7"/>
    <p:sldLayoutId id="2147487214" r:id="rId8"/>
    <p:sldLayoutId id="2147487215" r:id="rId9"/>
    <p:sldLayoutId id="2147487216" r:id="rId10"/>
    <p:sldLayoutId id="214748721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59" r:id="rId1"/>
    <p:sldLayoutId id="2147487260" r:id="rId2"/>
    <p:sldLayoutId id="2147487261" r:id="rId3"/>
    <p:sldLayoutId id="2147487262" r:id="rId4"/>
    <p:sldLayoutId id="2147487263" r:id="rId5"/>
    <p:sldLayoutId id="2147487264" r:id="rId6"/>
    <p:sldLayoutId id="2147487265" r:id="rId7"/>
    <p:sldLayoutId id="2147487266" r:id="rId8"/>
    <p:sldLayoutId id="2147487267" r:id="rId9"/>
    <p:sldLayoutId id="2147487268" r:id="rId10"/>
    <p:sldLayoutId id="214748726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75" r:id="rId1"/>
    <p:sldLayoutId id="2147487576" r:id="rId2"/>
    <p:sldLayoutId id="2147487577" r:id="rId3"/>
    <p:sldLayoutId id="2147487578" r:id="rId4"/>
    <p:sldLayoutId id="2147487579" r:id="rId5"/>
    <p:sldLayoutId id="2147487580" r:id="rId6"/>
    <p:sldLayoutId id="2147487581" r:id="rId7"/>
    <p:sldLayoutId id="2147487582" r:id="rId8"/>
    <p:sldLayoutId id="2147487583" r:id="rId9"/>
    <p:sldLayoutId id="2147487584" r:id="rId10"/>
    <p:sldLayoutId id="214748758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24" r:id="rId1"/>
    <p:sldLayoutId id="2147487625" r:id="rId2"/>
    <p:sldLayoutId id="2147487626" r:id="rId3"/>
    <p:sldLayoutId id="2147487627" r:id="rId4"/>
    <p:sldLayoutId id="2147487628" r:id="rId5"/>
    <p:sldLayoutId id="2147487629" r:id="rId6"/>
    <p:sldLayoutId id="2147487630" r:id="rId7"/>
    <p:sldLayoutId id="2147487631" r:id="rId8"/>
    <p:sldLayoutId id="2147487632" r:id="rId9"/>
    <p:sldLayoutId id="2147487633" r:id="rId10"/>
    <p:sldLayoutId id="214748763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744" r:id="rId1"/>
    <p:sldLayoutId id="2147487745" r:id="rId2"/>
    <p:sldLayoutId id="2147487746" r:id="rId3"/>
    <p:sldLayoutId id="2147487747" r:id="rId4"/>
    <p:sldLayoutId id="2147487748" r:id="rId5"/>
    <p:sldLayoutId id="2147487749" r:id="rId6"/>
    <p:sldLayoutId id="2147487750" r:id="rId7"/>
    <p:sldLayoutId id="2147487751" r:id="rId8"/>
    <p:sldLayoutId id="2147487752" r:id="rId9"/>
    <p:sldLayoutId id="2147487753" r:id="rId10"/>
    <p:sldLayoutId id="2147487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1650">
          <a:solidFill>
            <a:schemeClr val="tx1"/>
          </a:solidFill>
          <a:latin typeface="+mn-lt"/>
        </a:defRPr>
      </a:lvl2pPr>
      <a:lvl3pPr marL="766763" indent="-2631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3pPr>
      <a:lvl4pPr marL="1004888" indent="-2369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2608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6037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19466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22895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26324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86" r:id="rId1"/>
    <p:sldLayoutId id="2147488087" r:id="rId2"/>
    <p:sldLayoutId id="2147488088" r:id="rId3"/>
    <p:sldLayoutId id="2147488089" r:id="rId4"/>
    <p:sldLayoutId id="2147488090" r:id="rId5"/>
    <p:sldLayoutId id="2147488091" r:id="rId6"/>
    <p:sldLayoutId id="2147488092" r:id="rId7"/>
    <p:sldLayoutId id="2147488093" r:id="rId8"/>
    <p:sldLayoutId id="2147488094" r:id="rId9"/>
    <p:sldLayoutId id="2147488095" r:id="rId10"/>
    <p:sldLayoutId id="214748809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98" r:id="rId1"/>
    <p:sldLayoutId id="2147488099" r:id="rId2"/>
    <p:sldLayoutId id="2147488100" r:id="rId3"/>
    <p:sldLayoutId id="2147488101" r:id="rId4"/>
    <p:sldLayoutId id="2147488102" r:id="rId5"/>
    <p:sldLayoutId id="2147488103" r:id="rId6"/>
    <p:sldLayoutId id="2147488104" r:id="rId7"/>
    <p:sldLayoutId id="2147488105" r:id="rId8"/>
    <p:sldLayoutId id="2147488106" r:id="rId9"/>
    <p:sldLayoutId id="2147488107" r:id="rId10"/>
    <p:sldLayoutId id="214748810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6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66" r:id="rId1"/>
    <p:sldLayoutId id="2147488267" r:id="rId2"/>
    <p:sldLayoutId id="2147488268" r:id="rId3"/>
    <p:sldLayoutId id="2147488269" r:id="rId4"/>
    <p:sldLayoutId id="2147488270" r:id="rId5"/>
    <p:sldLayoutId id="2147488271" r:id="rId6"/>
    <p:sldLayoutId id="2147488272" r:id="rId7"/>
    <p:sldLayoutId id="2147488273" r:id="rId8"/>
    <p:sldLayoutId id="2147488274" r:id="rId9"/>
    <p:sldLayoutId id="2147488275" r:id="rId10"/>
    <p:sldLayoutId id="2147488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fld id="{72694B9D-8BFE-654E-8D86-2D1B27ECA5D0}" type="slidenum">
              <a:rPr lang="en-US" altLang="en-US"/>
              <a:pPr eaLnBrk="1" hangingPunct="1"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79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41" r:id="rId1"/>
    <p:sldLayoutId id="2147488342" r:id="rId2"/>
    <p:sldLayoutId id="2147488343" r:id="rId3"/>
    <p:sldLayoutId id="2147488344" r:id="rId4"/>
    <p:sldLayoutId id="2147488345" r:id="rId5"/>
    <p:sldLayoutId id="2147488346" r:id="rId6"/>
    <p:sldLayoutId id="2147488347" r:id="rId7"/>
    <p:sldLayoutId id="2147488348" r:id="rId8"/>
    <p:sldLayoutId id="2147488349" r:id="rId9"/>
    <p:sldLayoutId id="2147488350" r:id="rId10"/>
    <p:sldLayoutId id="214748835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517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024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79" r:id="rId1"/>
    <p:sldLayoutId id="2147488380" r:id="rId2"/>
    <p:sldLayoutId id="2147488381" r:id="rId3"/>
    <p:sldLayoutId id="2147488382" r:id="rId4"/>
    <p:sldLayoutId id="2147488383" r:id="rId5"/>
    <p:sldLayoutId id="2147488384" r:id="rId6"/>
    <p:sldLayoutId id="2147488385" r:id="rId7"/>
    <p:sldLayoutId id="2147488386" r:id="rId8"/>
    <p:sldLayoutId id="2147488387" r:id="rId9"/>
    <p:sldLayoutId id="2147488388" r:id="rId10"/>
    <p:sldLayoutId id="214748838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560" r:id="rId1"/>
    <p:sldLayoutId id="2147488561" r:id="rId2"/>
    <p:sldLayoutId id="2147488562" r:id="rId3"/>
    <p:sldLayoutId id="2147488563" r:id="rId4"/>
    <p:sldLayoutId id="2147488564" r:id="rId5"/>
    <p:sldLayoutId id="2147488565" r:id="rId6"/>
    <p:sldLayoutId id="2147488566" r:id="rId7"/>
    <p:sldLayoutId id="2147488567" r:id="rId8"/>
    <p:sldLayoutId id="2147488568" r:id="rId9"/>
    <p:sldLayoutId id="2147488569" r:id="rId10"/>
    <p:sldLayoutId id="214748857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92" r:id="rId1"/>
    <p:sldLayoutId id="2147488993" r:id="rId2"/>
    <p:sldLayoutId id="2147488994" r:id="rId3"/>
    <p:sldLayoutId id="2147488995" r:id="rId4"/>
    <p:sldLayoutId id="2147488996" r:id="rId5"/>
    <p:sldLayoutId id="2147488997" r:id="rId6"/>
    <p:sldLayoutId id="2147488998" r:id="rId7"/>
    <p:sldLayoutId id="2147488999" r:id="rId8"/>
    <p:sldLayoutId id="2147489000" r:id="rId9"/>
    <p:sldLayoutId id="2147489001" r:id="rId10"/>
    <p:sldLayoutId id="214748900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17" r:id="rId1"/>
    <p:sldLayoutId id="2147489218" r:id="rId2"/>
    <p:sldLayoutId id="2147489219" r:id="rId3"/>
    <p:sldLayoutId id="2147489220" r:id="rId4"/>
    <p:sldLayoutId id="2147489221" r:id="rId5"/>
    <p:sldLayoutId id="2147489222" r:id="rId6"/>
    <p:sldLayoutId id="2147489223" r:id="rId7"/>
    <p:sldLayoutId id="2147489224" r:id="rId8"/>
    <p:sldLayoutId id="2147489225" r:id="rId9"/>
    <p:sldLayoutId id="2147489226" r:id="rId10"/>
    <p:sldLayoutId id="214748922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29" r:id="rId1"/>
    <p:sldLayoutId id="2147489230" r:id="rId2"/>
    <p:sldLayoutId id="2147489231" r:id="rId3"/>
    <p:sldLayoutId id="2147489232" r:id="rId4"/>
    <p:sldLayoutId id="2147489233" r:id="rId5"/>
    <p:sldLayoutId id="2147489234" r:id="rId6"/>
    <p:sldLayoutId id="2147489235" r:id="rId7"/>
    <p:sldLayoutId id="2147489236" r:id="rId8"/>
    <p:sldLayoutId id="2147489237" r:id="rId9"/>
    <p:sldLayoutId id="2147489238" r:id="rId10"/>
    <p:sldLayoutId id="214748923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92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53" r:id="rId1"/>
    <p:sldLayoutId id="2147489254" r:id="rId2"/>
    <p:sldLayoutId id="2147489255" r:id="rId3"/>
    <p:sldLayoutId id="2147489256" r:id="rId4"/>
    <p:sldLayoutId id="2147489257" r:id="rId5"/>
    <p:sldLayoutId id="2147489258" r:id="rId6"/>
    <p:sldLayoutId id="2147489259" r:id="rId7"/>
    <p:sldLayoutId id="2147489260" r:id="rId8"/>
    <p:sldLayoutId id="2147489261" r:id="rId9"/>
    <p:sldLayoutId id="2147489262" r:id="rId10"/>
    <p:sldLayoutId id="2147489263" r:id="rId11"/>
    <p:sldLayoutId id="214748926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66" r:id="rId1"/>
    <p:sldLayoutId id="2147489267" r:id="rId2"/>
    <p:sldLayoutId id="2147489268" r:id="rId3"/>
    <p:sldLayoutId id="2147489269" r:id="rId4"/>
    <p:sldLayoutId id="2147489270" r:id="rId5"/>
    <p:sldLayoutId id="2147489271" r:id="rId6"/>
    <p:sldLayoutId id="2147489272" r:id="rId7"/>
    <p:sldLayoutId id="2147489273" r:id="rId8"/>
    <p:sldLayoutId id="2147489274" r:id="rId9"/>
    <p:sldLayoutId id="2147489275" r:id="rId10"/>
    <p:sldLayoutId id="2147489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4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78" r:id="rId1"/>
    <p:sldLayoutId id="2147489279" r:id="rId2"/>
    <p:sldLayoutId id="2147489280" r:id="rId3"/>
    <p:sldLayoutId id="2147489281" r:id="rId4"/>
    <p:sldLayoutId id="2147489282" r:id="rId5"/>
    <p:sldLayoutId id="2147489283" r:id="rId6"/>
    <p:sldLayoutId id="2147489284" r:id="rId7"/>
    <p:sldLayoutId id="2147489285" r:id="rId8"/>
    <p:sldLayoutId id="2147489286" r:id="rId9"/>
    <p:sldLayoutId id="2147489287" r:id="rId10"/>
    <p:sldLayoutId id="21474892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2" r:id="rId12"/>
    <p:sldLayoutId id="2147483923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ourmn.alserr@safari.ethz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ingo.com/embedded-basics-classifying-software-bug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pcloudy.com/blogs/verification-and-validation-in-testing/" TargetMode="External"/><Relationship Id="rId4" Type="http://schemas.openxmlformats.org/officeDocument/2006/relationships/hyperlink" Target="https://programmerbay.com/difference-between-verification-and-validation-testing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0" y="1172344"/>
            <a:ext cx="9577064" cy="1752600"/>
          </a:xfrm>
          <a:noFill/>
        </p:spPr>
        <p:txBody>
          <a:bodyPr anchor="ctr">
            <a:noAutofit/>
          </a:bodyPr>
          <a:lstStyle/>
          <a:p>
            <a:pPr algn="ctr"/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WDMM 3314 Web and Multimedia Engineering 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SDEV 2301 Principles of Software Engineering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Chapter 2 Software processes</a:t>
            </a: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Process activities</a:t>
            </a:r>
            <a:b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6281A8C-59AD-6041-917F-36FF6D5DAE91}"/>
              </a:ext>
            </a:extLst>
          </p:cNvPr>
          <p:cNvSpPr txBox="1">
            <a:spLocks/>
          </p:cNvSpPr>
          <p:nvPr/>
        </p:nvSpPr>
        <p:spPr bwMode="auto">
          <a:xfrm>
            <a:off x="395536" y="2924944"/>
            <a:ext cx="820891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2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Dr. Nour Almadhoun Alserr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Week 3</a:t>
            </a:r>
          </a:p>
          <a:p>
            <a:r>
              <a:rPr lang="en-US" b="1" kern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 Sep 2023</a:t>
            </a:r>
            <a:endParaRPr lang="ar-SA" kern="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41C06-B6E7-1E4A-AA10-14E17866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620" y="4940424"/>
            <a:ext cx="1692388" cy="16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54E83-EC23-D14A-BB42-AFC2BAE4F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931414"/>
            <a:ext cx="1665938" cy="16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890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9FCA-2564-D04E-8754-0ADE7E11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(1/4) Requirements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29210-68DF-E948-8A0B-FA0408D44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sz="2800" b="1" dirty="0">
                <a:solidFill>
                  <a:srgbClr val="7030A0"/>
                </a:solidFill>
              </a:rPr>
              <a:t>Requirements elicitation and analysis</a:t>
            </a:r>
          </a:p>
          <a:p>
            <a:pPr marL="841375" lvl="1" indent="-514350"/>
            <a:r>
              <a:rPr lang="en-US" dirty="0"/>
              <a:t>Deriving the system requirements (understand the system).</a:t>
            </a:r>
            <a:endParaRPr lang="en-US" b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800" b="1" dirty="0">
                <a:solidFill>
                  <a:srgbClr val="7030A0"/>
                </a:solidFill>
              </a:rPr>
              <a:t>Requirements specification</a:t>
            </a:r>
          </a:p>
          <a:p>
            <a:pPr marL="841375" lvl="1" indent="-514350"/>
            <a:r>
              <a:rPr lang="en-US" dirty="0"/>
              <a:t>Translating the information gathered into a document (user and system requirements).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b="1" dirty="0">
                <a:solidFill>
                  <a:srgbClr val="7030A0"/>
                </a:solidFill>
              </a:rPr>
              <a:t>Requirements validation</a:t>
            </a:r>
          </a:p>
          <a:p>
            <a:pPr marL="841375" lvl="1" indent="-514350"/>
            <a:r>
              <a:rPr lang="en-US" dirty="0"/>
              <a:t>Checking the requirements</a:t>
            </a:r>
          </a:p>
          <a:p>
            <a:pPr marL="327025" lvl="1" indent="0">
              <a:buNone/>
            </a:pPr>
            <a:r>
              <a:rPr lang="en-US" dirty="0"/>
              <a:t> (realism, consistency, and completeness).</a:t>
            </a:r>
          </a:p>
          <a:p>
            <a:pPr marL="514350" indent="-514350">
              <a:buFont typeface="+mj-lt"/>
              <a:buAutoNum type="romanUcPeriod"/>
            </a:pPr>
            <a:endParaRPr lang="en-US" sz="2800" b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romanUcPeriod"/>
            </a:pPr>
            <a:endParaRPr lang="en-US" sz="28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4C7B1-99AF-7442-97CE-3AE03AEFE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5307BD-6126-1C4B-BAC2-188F2B630FB5}"/>
              </a:ext>
            </a:extLst>
          </p:cNvPr>
          <p:cNvSpPr/>
          <p:nvPr/>
        </p:nvSpPr>
        <p:spPr>
          <a:xfrm>
            <a:off x="228600" y="6396334"/>
            <a:ext cx="66476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www.modernanalyst.com</a:t>
            </a:r>
            <a:r>
              <a:rPr lang="en-US" sz="1100" dirty="0">
                <a:solidFill>
                  <a:srgbClr val="2A55D6"/>
                </a:solidFill>
              </a:rPr>
              <a:t>/Community/</a:t>
            </a:r>
            <a:r>
              <a:rPr lang="en-US" sz="1100" dirty="0" err="1">
                <a:solidFill>
                  <a:srgbClr val="2A55D6"/>
                </a:solidFill>
              </a:rPr>
              <a:t>CommunityBlog</a:t>
            </a:r>
            <a:r>
              <a:rPr lang="en-US" sz="1100" dirty="0">
                <a:solidFill>
                  <a:srgbClr val="2A55D6"/>
                </a:solidFill>
              </a:rPr>
              <a:t>/tabid/182/ID/5833/Top-10-Mistakes-in-Requirements-Elicitation.aspx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CA7E9-638F-6E4D-98FE-8F6424C50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685567"/>
            <a:ext cx="4903416" cy="36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291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F6BF-D7A7-7941-9C81-C8C4B3AD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(1/4) Requirements Engineering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8ED9C-2052-A146-9FD0-D8C0F2F57B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F084D1E-997F-DF41-B4CB-48DFB0C82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09281"/>
            <a:ext cx="7665027" cy="5269706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31B2DF-FFB2-744A-9748-CB0832751CEF}"/>
              </a:ext>
            </a:extLst>
          </p:cNvPr>
          <p:cNvSpPr/>
          <p:nvPr/>
        </p:nvSpPr>
        <p:spPr>
          <a:xfrm>
            <a:off x="251520" y="641883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plan.io</a:t>
            </a:r>
            <a:r>
              <a:rPr lang="en-US" sz="1100" dirty="0">
                <a:solidFill>
                  <a:srgbClr val="2A55D6"/>
                </a:solidFill>
              </a:rPr>
              <a:t>/blog/non-functional-requirements-</a:t>
            </a:r>
            <a:r>
              <a:rPr lang="en-US" sz="1100" dirty="0" err="1">
                <a:solidFill>
                  <a:srgbClr val="2A55D6"/>
                </a:solidFill>
              </a:rPr>
              <a:t>nfrs</a:t>
            </a:r>
            <a:r>
              <a:rPr lang="en-US" sz="1100" dirty="0">
                <a:solidFill>
                  <a:srgbClr val="2A55D6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798749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C117-D037-CF4B-8834-FEBE6C3E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(2/4) SW Design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C1D4F-02B5-0243-930E-848998A9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69" y="980728"/>
            <a:ext cx="8583947" cy="1080120"/>
          </a:xfrm>
        </p:spPr>
        <p:txBody>
          <a:bodyPr/>
          <a:lstStyle/>
          <a:p>
            <a:r>
              <a:rPr lang="en-US" dirty="0"/>
              <a:t>The process of </a:t>
            </a:r>
            <a:r>
              <a:rPr lang="en-US" b="1" dirty="0">
                <a:solidFill>
                  <a:srgbClr val="7030A0"/>
                </a:solidFill>
              </a:rPr>
              <a:t>converting</a:t>
            </a:r>
            <a:r>
              <a:rPr lang="en-US" dirty="0"/>
              <a:t> the system specification into an executable system.</a:t>
            </a:r>
          </a:p>
          <a:p>
            <a:pPr marL="344487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EB04-87E2-6A41-9424-A4F73CB0FC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3E95D-E112-6043-B2BB-C87B19A7256C}"/>
              </a:ext>
            </a:extLst>
          </p:cNvPr>
          <p:cNvSpPr/>
          <p:nvPr/>
        </p:nvSpPr>
        <p:spPr>
          <a:xfrm>
            <a:off x="180514" y="6377672"/>
            <a:ext cx="6047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study.com</a:t>
            </a:r>
            <a:r>
              <a:rPr lang="en-US" sz="1100" dirty="0">
                <a:solidFill>
                  <a:srgbClr val="2A55D6"/>
                </a:solidFill>
              </a:rPr>
              <a:t>/learn/lesson/software-engineering-definition-</a:t>
            </a:r>
            <a:r>
              <a:rPr lang="en-US" sz="1100" dirty="0" err="1">
                <a:solidFill>
                  <a:srgbClr val="2A55D6"/>
                </a:solidFill>
              </a:rPr>
              <a:t>processes.html</a:t>
            </a:r>
            <a:endParaRPr lang="en-US" sz="1100" dirty="0">
              <a:solidFill>
                <a:srgbClr val="2A55D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169B5-D40F-1743-8175-01CEC1F35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0" b="9595"/>
          <a:stretch/>
        </p:blipFill>
        <p:spPr>
          <a:xfrm>
            <a:off x="4000365" y="2024450"/>
            <a:ext cx="4995400" cy="21966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EAE4EA-BEA6-FE4D-9F6B-86662AC6C626}"/>
              </a:ext>
            </a:extLst>
          </p:cNvPr>
          <p:cNvSpPr/>
          <p:nvPr/>
        </p:nvSpPr>
        <p:spPr>
          <a:xfrm>
            <a:off x="282669" y="2047528"/>
            <a:ext cx="398908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800" b="1" dirty="0">
                <a:solidFill>
                  <a:srgbClr val="FF0000"/>
                </a:solidFill>
              </a:rPr>
              <a:t>Software design           </a:t>
            </a:r>
            <a:r>
              <a:rPr lang="en-US" sz="2400" dirty="0"/>
              <a:t>Description of: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Software </a:t>
            </a:r>
            <a:r>
              <a:rPr lang="en-US" sz="2400" u="sng" dirty="0"/>
              <a:t>structure</a:t>
            </a:r>
            <a:r>
              <a:rPr lang="en-US" sz="2400" dirty="0"/>
              <a:t>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u="sng" dirty="0"/>
              <a:t>Data</a:t>
            </a:r>
            <a:r>
              <a:rPr lang="en-US" sz="2400" dirty="0"/>
              <a:t> models and structures.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u="sng" dirty="0"/>
              <a:t>Interfaces</a:t>
            </a:r>
            <a:r>
              <a:rPr lang="en-US" sz="2400" dirty="0"/>
              <a:t> between system components.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u="sng" dirty="0"/>
              <a:t>Algorithms</a:t>
            </a:r>
            <a:r>
              <a:rPr lang="en-US" sz="2400" dirty="0"/>
              <a:t> used (sometimes). </a:t>
            </a:r>
          </a:p>
        </p:txBody>
      </p:sp>
    </p:spTree>
    <p:extLst>
      <p:ext uri="{BB962C8B-B14F-4D97-AF65-F5344CB8AC3E}">
        <p14:creationId xmlns:p14="http://schemas.microsoft.com/office/powerpoint/2010/main" val="3400201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C117-D037-CF4B-8834-FEBE6C3E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(2/4) SW Design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C1D4F-02B5-0243-930E-848998A9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70" y="980728"/>
            <a:ext cx="8610600" cy="4876800"/>
          </a:xfrm>
        </p:spPr>
        <p:txBody>
          <a:bodyPr/>
          <a:lstStyle/>
          <a:p>
            <a:r>
              <a:rPr lang="en-US" sz="2800" b="1" kern="1200" dirty="0">
                <a:solidFill>
                  <a:srgbClr val="FF0000"/>
                </a:solidFill>
              </a:rPr>
              <a:t>Implementation</a:t>
            </a:r>
          </a:p>
          <a:p>
            <a:pPr lvl="1"/>
            <a:r>
              <a:rPr lang="en-US" sz="2400" kern="1200" dirty="0">
                <a:ea typeface="+mn-ea"/>
                <a:cs typeface="+mn-cs"/>
              </a:rPr>
              <a:t>Translate these structures into an </a:t>
            </a:r>
            <a:r>
              <a:rPr lang="en-US" sz="2400" b="1" u="sng" kern="1200" dirty="0">
                <a:ea typeface="+mn-ea"/>
                <a:cs typeface="+mn-cs"/>
              </a:rPr>
              <a:t>executable</a:t>
            </a:r>
            <a:r>
              <a:rPr lang="en-US" sz="2400" kern="1200" dirty="0">
                <a:ea typeface="+mn-ea"/>
                <a:cs typeface="+mn-cs"/>
              </a:rPr>
              <a:t> program</a:t>
            </a:r>
            <a:r>
              <a:rPr lang="ar-SA" sz="2400" kern="1200" dirty="0">
                <a:ea typeface="+mn-ea"/>
                <a:cs typeface="+mn-cs"/>
              </a:rPr>
              <a:t>.</a:t>
            </a:r>
            <a:endParaRPr lang="en-US" sz="2400" kern="1200" dirty="0">
              <a:ea typeface="+mn-ea"/>
              <a:cs typeface="+mn-cs"/>
            </a:endParaRPr>
          </a:p>
          <a:p>
            <a:r>
              <a:rPr lang="en-US" kern="1200" dirty="0"/>
              <a:t>The activities of design and implementation are closely </a:t>
            </a:r>
            <a:r>
              <a:rPr lang="en-US" b="1" kern="1200" dirty="0">
                <a:solidFill>
                  <a:srgbClr val="7030A0"/>
                </a:solidFill>
              </a:rPr>
              <a:t>related</a:t>
            </a:r>
            <a:r>
              <a:rPr lang="en-US" kern="1200" dirty="0"/>
              <a:t> and may be </a:t>
            </a:r>
            <a:r>
              <a:rPr lang="en-US" b="1" kern="1200" dirty="0">
                <a:solidFill>
                  <a:srgbClr val="7030A0"/>
                </a:solidFill>
              </a:rPr>
              <a:t>interleaved</a:t>
            </a:r>
            <a:r>
              <a:rPr lang="en-US" kern="12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EB04-87E2-6A41-9424-A4F73CB0FC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3E95D-E112-6043-B2BB-C87B19A7256C}"/>
              </a:ext>
            </a:extLst>
          </p:cNvPr>
          <p:cNvSpPr/>
          <p:nvPr/>
        </p:nvSpPr>
        <p:spPr>
          <a:xfrm>
            <a:off x="180514" y="6377672"/>
            <a:ext cx="6047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study.com</a:t>
            </a:r>
            <a:r>
              <a:rPr lang="en-US" sz="1100" dirty="0">
                <a:solidFill>
                  <a:srgbClr val="2A55D6"/>
                </a:solidFill>
              </a:rPr>
              <a:t>/learn/lesson/software-engineering-definition-</a:t>
            </a:r>
            <a:r>
              <a:rPr lang="en-US" sz="1100" dirty="0" err="1">
                <a:solidFill>
                  <a:srgbClr val="2A55D6"/>
                </a:solidFill>
              </a:rPr>
              <a:t>processes.html</a:t>
            </a:r>
            <a:endParaRPr lang="en-US" sz="1100" dirty="0">
              <a:solidFill>
                <a:srgbClr val="2A55D6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DBF859-22ED-BE48-B8C9-34A10CCBA14C}"/>
              </a:ext>
            </a:extLst>
          </p:cNvPr>
          <p:cNvGrpSpPr/>
          <p:nvPr/>
        </p:nvGrpSpPr>
        <p:grpSpPr>
          <a:xfrm>
            <a:off x="4587970" y="2730559"/>
            <a:ext cx="4005618" cy="3121020"/>
            <a:chOff x="4283968" y="2835724"/>
            <a:chExt cx="3637394" cy="2753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6CDD37-4394-A64C-B077-3E271C9C71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5" b="16164"/>
            <a:stretch/>
          </p:blipFill>
          <p:spPr>
            <a:xfrm>
              <a:off x="4283968" y="2835724"/>
              <a:ext cx="3637394" cy="263460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AB619B-B606-BA4E-84B4-F3472BB4A45F}"/>
                </a:ext>
              </a:extLst>
            </p:cNvPr>
            <p:cNvSpPr/>
            <p:nvPr/>
          </p:nvSpPr>
          <p:spPr>
            <a:xfrm>
              <a:off x="4830693" y="4869160"/>
              <a:ext cx="2543944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511278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C117-D037-CF4B-8834-FEBE6C3E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(2/4) SW Design and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EB04-87E2-6A41-9424-A4F73CB0FC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DA4C3D-0E1E-D241-BBC9-CAF658B96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69" y="1009650"/>
            <a:ext cx="5352231" cy="5022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F1D9CE-E9F5-DB47-A404-EEC6AF5522C7}"/>
              </a:ext>
            </a:extLst>
          </p:cNvPr>
          <p:cNvSpPr/>
          <p:nvPr/>
        </p:nvSpPr>
        <p:spPr>
          <a:xfrm>
            <a:off x="2358849" y="5770700"/>
            <a:ext cx="43501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b="1" dirty="0">
                <a:solidFill>
                  <a:srgbClr val="FF0000"/>
                </a:solidFill>
              </a:rPr>
              <a:t>A General Model of The Design Process</a:t>
            </a:r>
          </a:p>
          <a:p>
            <a:pPr algn="ctr" rtl="1"/>
            <a:r>
              <a:rPr lang="en-US" sz="2000" dirty="0"/>
              <a:t>(Information systems)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931F71-976F-AB4E-8D45-47FE91273312}"/>
              </a:ext>
            </a:extLst>
          </p:cNvPr>
          <p:cNvCxnSpPr/>
          <p:nvPr/>
        </p:nvCxnSpPr>
        <p:spPr>
          <a:xfrm flipH="1" flipV="1">
            <a:off x="2358849" y="1255440"/>
            <a:ext cx="628975" cy="301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02B34E-3606-884F-B689-0A1F3DC22FD4}"/>
              </a:ext>
            </a:extLst>
          </p:cNvPr>
          <p:cNvCxnSpPr>
            <a:cxnSpLocks/>
          </p:cNvCxnSpPr>
          <p:nvPr/>
        </p:nvCxnSpPr>
        <p:spPr>
          <a:xfrm flipH="1">
            <a:off x="2206448" y="1587309"/>
            <a:ext cx="7813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D09A53-7ADB-2949-99AE-92AF2A937E79}"/>
              </a:ext>
            </a:extLst>
          </p:cNvPr>
          <p:cNvCxnSpPr>
            <a:cxnSpLocks/>
          </p:cNvCxnSpPr>
          <p:nvPr/>
        </p:nvCxnSpPr>
        <p:spPr>
          <a:xfrm flipH="1">
            <a:off x="2432844" y="1587309"/>
            <a:ext cx="554981" cy="3608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FD7A215-A8A3-4041-BE81-EE6877923096}"/>
              </a:ext>
            </a:extLst>
          </p:cNvPr>
          <p:cNvSpPr/>
          <p:nvPr/>
        </p:nvSpPr>
        <p:spPr>
          <a:xfrm>
            <a:off x="642546" y="1049232"/>
            <a:ext cx="1790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operating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7045F1-C01A-DF4E-AFAA-1CB3E4364D1B}"/>
              </a:ext>
            </a:extLst>
          </p:cNvPr>
          <p:cNvSpPr/>
          <p:nvPr/>
        </p:nvSpPr>
        <p:spPr>
          <a:xfrm>
            <a:off x="1259632" y="1403484"/>
            <a:ext cx="103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373B3B-573B-8940-ABD2-E4497515242D}"/>
              </a:ext>
            </a:extLst>
          </p:cNvPr>
          <p:cNvSpPr/>
          <p:nvPr/>
        </p:nvSpPr>
        <p:spPr>
          <a:xfrm>
            <a:off x="1185336" y="1763524"/>
            <a:ext cx="1298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427921661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D61A-E524-C64A-9089-54E46295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(2/4) Design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6233-A9EC-3B49-8D3F-25D5818F1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Architectural design: </a:t>
            </a:r>
            <a:r>
              <a:rPr lang="en-US" dirty="0"/>
              <a:t>identify the </a:t>
            </a:r>
            <a:r>
              <a:rPr lang="en-US" b="1" dirty="0">
                <a:solidFill>
                  <a:srgbClr val="7030A0"/>
                </a:solidFill>
              </a:rPr>
              <a:t>overall structure </a:t>
            </a:r>
            <a:r>
              <a:rPr lang="en-US" dirty="0"/>
              <a:t>of the system, the principal </a:t>
            </a:r>
            <a:r>
              <a:rPr lang="en-US" b="1" dirty="0">
                <a:solidFill>
                  <a:srgbClr val="7030A0"/>
                </a:solidFill>
              </a:rPr>
              <a:t>components</a:t>
            </a:r>
            <a:r>
              <a:rPr lang="en-US" dirty="0"/>
              <a:t> (subsystems or modules), their </a:t>
            </a:r>
            <a:r>
              <a:rPr lang="en-US" b="1" dirty="0">
                <a:solidFill>
                  <a:srgbClr val="7030A0"/>
                </a:solidFill>
              </a:rPr>
              <a:t>relationships</a:t>
            </a:r>
            <a:r>
              <a:rPr lang="en-US" dirty="0"/>
              <a:t> and how they are </a:t>
            </a:r>
            <a:r>
              <a:rPr lang="en-US" b="1" dirty="0">
                <a:solidFill>
                  <a:srgbClr val="7030A0"/>
                </a:solidFill>
              </a:rPr>
              <a:t>distributed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Database design</a:t>
            </a:r>
            <a:r>
              <a:rPr lang="en-US" dirty="0"/>
              <a:t>, where you design the system </a:t>
            </a:r>
            <a:r>
              <a:rPr lang="en-US" b="1" dirty="0">
                <a:solidFill>
                  <a:srgbClr val="7030A0"/>
                </a:solidFill>
              </a:rPr>
              <a:t>data structures </a:t>
            </a:r>
            <a:r>
              <a:rPr lang="en-US" dirty="0"/>
              <a:t>and how these are to be </a:t>
            </a:r>
            <a:r>
              <a:rPr lang="en-US" b="1" dirty="0">
                <a:solidFill>
                  <a:srgbClr val="7030A0"/>
                </a:solidFill>
              </a:rPr>
              <a:t>represented</a:t>
            </a:r>
            <a:r>
              <a:rPr lang="en-US" dirty="0"/>
              <a:t> in a database.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402AE-5142-884A-AE78-9828A5512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3A2FF-39F8-B64D-AACD-99EDAD9C6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48" y="2245432"/>
            <a:ext cx="2389639" cy="1796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DEC87-F88C-0A49-9164-96BD23C93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8" y="2287465"/>
            <a:ext cx="2836837" cy="1765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DADFB-9EB3-864A-912D-D3DB8424B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77" y="2364628"/>
            <a:ext cx="2796045" cy="16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05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D61A-E524-C64A-9089-54E46295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(2/4) Design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6233-A9EC-3B49-8D3F-25D5818F1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C00000"/>
                </a:solidFill>
              </a:rPr>
              <a:t>Interface design: </a:t>
            </a:r>
            <a:r>
              <a:rPr lang="en-US" dirty="0"/>
              <a:t>define the </a:t>
            </a:r>
            <a:r>
              <a:rPr lang="en-US" b="1" dirty="0">
                <a:solidFill>
                  <a:srgbClr val="7030A0"/>
                </a:solidFill>
              </a:rPr>
              <a:t>interfaces</a:t>
            </a:r>
            <a:r>
              <a:rPr lang="en-US" dirty="0"/>
              <a:t> between system components. 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402AE-5142-884A-AE78-9828A5512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2A7F1-DFCA-2244-AFF5-954BCC555945}"/>
              </a:ext>
            </a:extLst>
          </p:cNvPr>
          <p:cNvSpPr/>
          <p:nvPr/>
        </p:nvSpPr>
        <p:spPr>
          <a:xfrm>
            <a:off x="228600" y="6377672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www.foroes.net</a:t>
            </a:r>
            <a:r>
              <a:rPr lang="en-US" sz="1100" dirty="0">
                <a:solidFill>
                  <a:srgbClr val="2A55D6"/>
                </a:solidFill>
              </a:rPr>
              <a:t>/tips-for-creating-the-best-user-interface-design-for-your-app/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E0101-C172-7748-AAA3-2DD8431BA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87229"/>
            <a:ext cx="7078790" cy="35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3039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D61A-E524-C64A-9089-54E46295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(2/4) Design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6233-A9EC-3B49-8D3F-25D5818F1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C00000"/>
                </a:solidFill>
              </a:rPr>
              <a:t>Component selection and design: </a:t>
            </a:r>
            <a:r>
              <a:rPr lang="en-US" dirty="0"/>
              <a:t>search for </a:t>
            </a:r>
            <a:r>
              <a:rPr lang="en-US" b="1" dirty="0">
                <a:solidFill>
                  <a:srgbClr val="7030A0"/>
                </a:solidFill>
              </a:rPr>
              <a:t>reusable components. </a:t>
            </a:r>
            <a:r>
              <a:rPr lang="en-US" dirty="0"/>
              <a:t>If not available, you design </a:t>
            </a:r>
            <a:r>
              <a:rPr lang="en-US" b="1" kern="1200" dirty="0">
                <a:solidFill>
                  <a:srgbClr val="7030A0"/>
                </a:solidFill>
              </a:rPr>
              <a:t>new software components </a:t>
            </a:r>
            <a:r>
              <a:rPr lang="en-US" dirty="0"/>
              <a:t>(</a:t>
            </a:r>
            <a:r>
              <a:rPr lang="en-US" kern="1200" dirty="0"/>
              <a:t>simple component description )</a:t>
            </a:r>
            <a:r>
              <a:rPr lang="en-US" dirty="0"/>
              <a:t>. 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402AE-5142-884A-AE78-9828A5512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2A7F1-DFCA-2244-AFF5-954BCC555945}"/>
              </a:ext>
            </a:extLst>
          </p:cNvPr>
          <p:cNvSpPr/>
          <p:nvPr/>
        </p:nvSpPr>
        <p:spPr>
          <a:xfrm>
            <a:off x="228600" y="6377672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www.loginworks.com</a:t>
            </a:r>
            <a:r>
              <a:rPr lang="en-US" sz="1100" dirty="0">
                <a:solidFill>
                  <a:srgbClr val="2A55D6"/>
                </a:solidFill>
              </a:rPr>
              <a:t>/blogs/reuse-code-object-oriented-programming/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8FD514C-1CA1-3746-97D0-2D30A871EB89}"/>
              </a:ext>
            </a:extLst>
          </p:cNvPr>
          <p:cNvSpPr/>
          <p:nvPr/>
        </p:nvSpPr>
        <p:spPr>
          <a:xfrm>
            <a:off x="4283968" y="3717032"/>
            <a:ext cx="2088232" cy="57606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B26402-7FD0-1345-B62B-F8B60059213C}"/>
              </a:ext>
            </a:extLst>
          </p:cNvPr>
          <p:cNvGrpSpPr/>
          <p:nvPr/>
        </p:nvGrpSpPr>
        <p:grpSpPr>
          <a:xfrm>
            <a:off x="983375" y="2282097"/>
            <a:ext cx="7101050" cy="4095575"/>
            <a:chOff x="983375" y="2282097"/>
            <a:chExt cx="7101050" cy="40955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B1A51B-F1F2-0742-BBC2-DC3DECDF5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75" y="2282097"/>
              <a:ext cx="7101050" cy="4095575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25145E9-A475-034E-B6D6-2FAA3C9D4B06}"/>
                </a:ext>
              </a:extLst>
            </p:cNvPr>
            <p:cNvSpPr/>
            <p:nvPr/>
          </p:nvSpPr>
          <p:spPr>
            <a:xfrm>
              <a:off x="2987824" y="5752545"/>
              <a:ext cx="2088232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7DCF826-0697-FD48-8DCA-4B338B7C3F93}"/>
                </a:ext>
              </a:extLst>
            </p:cNvPr>
            <p:cNvSpPr/>
            <p:nvPr/>
          </p:nvSpPr>
          <p:spPr>
            <a:xfrm>
              <a:off x="4283968" y="3717032"/>
              <a:ext cx="2016224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402458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C4AD9-592D-C441-AE01-969102FE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(2/4) Design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49976-38EE-C74D-A7C6-86035630C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algn="just"/>
            <a:r>
              <a:rPr lang="en-US" kern="1200" dirty="0"/>
              <a:t>For </a:t>
            </a:r>
            <a:r>
              <a:rPr lang="en-US" b="1" kern="1200" dirty="0">
                <a:solidFill>
                  <a:srgbClr val="7030A0"/>
                </a:solidFill>
              </a:rPr>
              <a:t>critical systems</a:t>
            </a:r>
            <a:r>
              <a:rPr lang="en-US" kern="1200" dirty="0"/>
              <a:t>, the outputs of the design process are </a:t>
            </a:r>
            <a:r>
              <a:rPr lang="en-US" b="1" kern="1200" dirty="0"/>
              <a:t>detailed</a:t>
            </a:r>
            <a:r>
              <a:rPr lang="en-US" kern="1200" dirty="0"/>
              <a:t> design documents (accurate descriptions). </a:t>
            </a:r>
          </a:p>
          <a:p>
            <a:pPr algn="just"/>
            <a:r>
              <a:rPr lang="en-US" kern="1200" dirty="0"/>
              <a:t>If a </a:t>
            </a:r>
            <a:r>
              <a:rPr lang="en-US" b="1" kern="1200" dirty="0">
                <a:solidFill>
                  <a:srgbClr val="7030A0"/>
                </a:solidFill>
              </a:rPr>
              <a:t>model-driven</a:t>
            </a:r>
            <a:r>
              <a:rPr lang="en-US" kern="1200" dirty="0"/>
              <a:t> approach is used, the design outputs are design </a:t>
            </a:r>
            <a:r>
              <a:rPr lang="en-US" b="1" kern="1200" dirty="0"/>
              <a:t>diagrams</a:t>
            </a:r>
            <a:r>
              <a:rPr lang="en-US" kern="1200" dirty="0"/>
              <a:t>. </a:t>
            </a:r>
          </a:p>
          <a:p>
            <a:pPr algn="just"/>
            <a:r>
              <a:rPr lang="en-US" kern="1200" dirty="0"/>
              <a:t>In </a:t>
            </a:r>
            <a:r>
              <a:rPr lang="en-US" b="1" kern="1200" dirty="0">
                <a:solidFill>
                  <a:srgbClr val="7030A0"/>
                </a:solidFill>
              </a:rPr>
              <a:t>agile</a:t>
            </a:r>
            <a:r>
              <a:rPr lang="en-US" kern="1200" dirty="0"/>
              <a:t> methods of development are used, the outputs of the design process may not be separate specification documents but may be represented in the </a:t>
            </a:r>
            <a:r>
              <a:rPr lang="en-US" b="1" kern="1200" dirty="0"/>
              <a:t>code of the program</a:t>
            </a:r>
            <a:r>
              <a:rPr lang="en-US" kern="1200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7B6BA-7721-8A4F-B088-03C27E7DB8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2351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8F84-6DC5-AD4E-8D48-9C56E107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(2/4)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EAB4-93F4-CC45-A617-FE60FB05C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358" y="967369"/>
            <a:ext cx="8610600" cy="48768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Programming</a:t>
            </a:r>
            <a:r>
              <a:rPr lang="en-US" dirty="0"/>
              <a:t> is an individual activity (no general process).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77BB3-BA63-9840-A8D4-A16CC648C9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AF15D-917C-A447-AED1-ABDCA92BCD7F}"/>
              </a:ext>
            </a:extLst>
          </p:cNvPr>
          <p:cNvSpPr/>
          <p:nvPr/>
        </p:nvSpPr>
        <p:spPr>
          <a:xfrm>
            <a:off x="6423463" y="5249236"/>
            <a:ext cx="27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2400" b="1" dirty="0">
                <a:solidFill>
                  <a:srgbClr val="0432FF"/>
                </a:solidFill>
                <a:latin typeface="almarai-bold"/>
              </a:rPr>
              <a:t>كل الطرق تؤدي الى روما</a:t>
            </a:r>
            <a:endParaRPr lang="ar-SA" sz="2400" b="1" i="0" dirty="0">
              <a:solidFill>
                <a:srgbClr val="0432FF"/>
              </a:solidFill>
              <a:effectLst/>
              <a:latin typeface="almarai-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F01DF-C56B-B94F-8832-36150BE6C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2"/>
          <a:stretch/>
        </p:blipFill>
        <p:spPr>
          <a:xfrm>
            <a:off x="6556431" y="2918261"/>
            <a:ext cx="2466510" cy="230210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8362A3A-373F-2141-94A0-2A9D84045E4A}"/>
              </a:ext>
            </a:extLst>
          </p:cNvPr>
          <p:cNvGrpSpPr/>
          <p:nvPr/>
        </p:nvGrpSpPr>
        <p:grpSpPr>
          <a:xfrm>
            <a:off x="160995" y="1981200"/>
            <a:ext cx="6309078" cy="4112096"/>
            <a:chOff x="160995" y="2348880"/>
            <a:chExt cx="5874440" cy="37444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D0EA0F-183A-3D42-B8AC-A63308CE2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31" b="3639"/>
            <a:stretch/>
          </p:blipFill>
          <p:spPr>
            <a:xfrm>
              <a:off x="191947" y="2348880"/>
              <a:ext cx="5843488" cy="374441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43C8E3-E584-8049-9D08-858306EE06EB}"/>
                </a:ext>
              </a:extLst>
            </p:cNvPr>
            <p:cNvSpPr/>
            <p:nvPr/>
          </p:nvSpPr>
          <p:spPr>
            <a:xfrm>
              <a:off x="3707905" y="4653135"/>
              <a:ext cx="1728192" cy="8817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459FF0-7EA5-BF4A-B32F-63DFA9F7C9F9}"/>
                </a:ext>
              </a:extLst>
            </p:cNvPr>
            <p:cNvSpPr/>
            <p:nvPr/>
          </p:nvSpPr>
          <p:spPr>
            <a:xfrm>
              <a:off x="3640592" y="4632352"/>
              <a:ext cx="186281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Start with understandable components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BB9B21-56D1-174D-B02D-2A476623C4D3}"/>
                </a:ext>
              </a:extLst>
            </p:cNvPr>
            <p:cNvSpPr/>
            <p:nvPr/>
          </p:nvSpPr>
          <p:spPr>
            <a:xfrm>
              <a:off x="2056416" y="5105967"/>
              <a:ext cx="1728192" cy="8817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B5792D-F976-114B-86B4-813D070DD7C9}"/>
                </a:ext>
              </a:extLst>
            </p:cNvPr>
            <p:cNvSpPr/>
            <p:nvPr/>
          </p:nvSpPr>
          <p:spPr>
            <a:xfrm>
              <a:off x="1989103" y="5085184"/>
              <a:ext cx="186281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Leaving familiar components till last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96071-F7D9-0041-AA4A-6E2C74EA157A}"/>
                </a:ext>
              </a:extLst>
            </p:cNvPr>
            <p:cNvSpPr/>
            <p:nvPr/>
          </p:nvSpPr>
          <p:spPr>
            <a:xfrm>
              <a:off x="228308" y="5037000"/>
              <a:ext cx="1728192" cy="8817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34A37B-A979-3F4B-9665-54AD2639A889}"/>
                </a:ext>
              </a:extLst>
            </p:cNvPr>
            <p:cNvSpPr/>
            <p:nvPr/>
          </p:nvSpPr>
          <p:spPr>
            <a:xfrm>
              <a:off x="160995" y="5016217"/>
              <a:ext cx="186281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Define data or leave data unspecified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9F3377-A790-E242-885B-BAF06106BCA4}"/>
              </a:ext>
            </a:extLst>
          </p:cNvPr>
          <p:cNvSpPr/>
          <p:nvPr/>
        </p:nvSpPr>
        <p:spPr>
          <a:xfrm>
            <a:off x="171696" y="6392379"/>
            <a:ext cx="49043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432FF"/>
                </a:solidFill>
              </a:rPr>
              <a:t>https://</a:t>
            </a:r>
            <a:r>
              <a:rPr lang="en-US" sz="1100" dirty="0" err="1">
                <a:solidFill>
                  <a:srgbClr val="0432FF"/>
                </a:solidFill>
              </a:rPr>
              <a:t>www.istockphoto.com</a:t>
            </a:r>
            <a:r>
              <a:rPr lang="en-US" sz="1100" dirty="0">
                <a:solidFill>
                  <a:srgbClr val="0432FF"/>
                </a:solidFill>
              </a:rPr>
              <a:t>/vector/many-way-to-reach-a-target-or-goal-gm1257411900-368493609</a:t>
            </a:r>
          </a:p>
        </p:txBody>
      </p:sp>
    </p:spTree>
    <p:extLst>
      <p:ext uri="{BB962C8B-B14F-4D97-AF65-F5344CB8AC3E}">
        <p14:creationId xmlns:p14="http://schemas.microsoft.com/office/powerpoint/2010/main" val="304167527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algn="just"/>
            <a:r>
              <a:rPr lang="en-US" dirty="0"/>
              <a:t>Understand the concepts of </a:t>
            </a:r>
            <a:r>
              <a:rPr lang="en-US" b="1" dirty="0"/>
              <a:t>software processes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Know about the fundamental </a:t>
            </a:r>
            <a:r>
              <a:rPr lang="en-US" b="1" dirty="0"/>
              <a:t>process activities</a:t>
            </a:r>
            <a:r>
              <a:rPr lang="en-US" dirty="0"/>
              <a:t> of software </a:t>
            </a:r>
            <a:r>
              <a:rPr lang="en-US" b="1" dirty="0">
                <a:solidFill>
                  <a:srgbClr val="7030A0"/>
                </a:solidFill>
              </a:rPr>
              <a:t>requirements</a:t>
            </a:r>
            <a:r>
              <a:rPr lang="en-US" dirty="0"/>
              <a:t> engineering, software </a:t>
            </a:r>
            <a:r>
              <a:rPr lang="en-US" b="1" dirty="0">
                <a:solidFill>
                  <a:srgbClr val="7030A0"/>
                </a:solidFill>
              </a:rPr>
              <a:t>development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testing</a:t>
            </a:r>
            <a:r>
              <a:rPr lang="en-US" dirty="0"/>
              <a:t>, and </a:t>
            </a:r>
            <a:r>
              <a:rPr lang="en-US" b="1" dirty="0">
                <a:solidFill>
                  <a:srgbClr val="7030A0"/>
                </a:solidFill>
              </a:rPr>
              <a:t>evolution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1173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AA71-041F-F745-9D60-D67F5940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83D8F-8278-1D40-AB1A-83288AE82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algn="just"/>
            <a:r>
              <a:rPr lang="en-US" dirty="0"/>
              <a:t>An error in a program is called a </a:t>
            </a:r>
            <a:r>
              <a:rPr lang="en-US" b="1" dirty="0">
                <a:solidFill>
                  <a:srgbClr val="7030A0"/>
                </a:solidFill>
              </a:rPr>
              <a:t>bug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Eliminating errors is called </a:t>
            </a:r>
            <a:r>
              <a:rPr lang="en-US" b="1" dirty="0">
                <a:solidFill>
                  <a:srgbClr val="7030A0"/>
                </a:solidFill>
              </a:rPr>
              <a:t>debugging </a:t>
            </a:r>
            <a:r>
              <a:rPr lang="en-US" dirty="0"/>
              <a:t>(generate hypotheses about the observable behavior of the program “</a:t>
            </a:r>
            <a:r>
              <a:rPr lang="en-US" b="1" dirty="0">
                <a:solidFill>
                  <a:srgbClr val="C00000"/>
                </a:solidFill>
              </a:rPr>
              <a:t>code tracing</a:t>
            </a:r>
            <a:r>
              <a:rPr lang="en-US" dirty="0"/>
              <a:t>”).</a:t>
            </a:r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F1011-11E9-B14A-9779-B6BC261155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6361AD-12D0-F943-A892-04D7D6075BBE}"/>
              </a:ext>
            </a:extLst>
          </p:cNvPr>
          <p:cNvSpPr/>
          <p:nvPr/>
        </p:nvSpPr>
        <p:spPr>
          <a:xfrm>
            <a:off x="165956" y="638800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https://www.beningo.com/embedded-basics-classifying-software-bugs/</a:t>
            </a:r>
            <a:endParaRPr lang="en-US" sz="1100" dirty="0">
              <a:solidFill>
                <a:srgbClr val="2A55D6"/>
              </a:solidFill>
            </a:endParaRPr>
          </a:p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medium.com</a:t>
            </a:r>
            <a:r>
              <a:rPr lang="en-US" sz="1100" dirty="0">
                <a:solidFill>
                  <a:srgbClr val="2A55D6"/>
                </a:solidFill>
              </a:rPr>
              <a:t>/@imAkash25/bug-debug-3445497d4daf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FC1BE5-E041-DB41-9487-31D8AAADD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8" y="3484891"/>
            <a:ext cx="3083665" cy="2070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6D61B-7C94-E449-8A5C-0690284C10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r="16139"/>
          <a:stretch/>
        </p:blipFill>
        <p:spPr>
          <a:xfrm>
            <a:off x="4301209" y="2562984"/>
            <a:ext cx="4385591" cy="35597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CD1E19-E5F3-F146-8DE4-0CB5C8056261}"/>
              </a:ext>
            </a:extLst>
          </p:cNvPr>
          <p:cNvSpPr/>
          <p:nvPr/>
        </p:nvSpPr>
        <p:spPr>
          <a:xfrm>
            <a:off x="1187624" y="5568769"/>
            <a:ext cx="167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432FF"/>
                </a:solidFill>
              </a:rPr>
              <a:t>Defect Testing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F0922F-D067-D343-8370-502D5A958DB2}"/>
              </a:ext>
            </a:extLst>
          </p:cNvPr>
          <p:cNvSpPr/>
          <p:nvPr/>
        </p:nvSpPr>
        <p:spPr>
          <a:xfrm>
            <a:off x="5893147" y="5593409"/>
            <a:ext cx="1320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432FF"/>
                </a:solidFill>
              </a:rPr>
              <a:t>Debugging</a:t>
            </a:r>
            <a:endParaRPr lang="en-US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3512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8F84-6DC5-AD4E-8D48-9C56E107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(3/4) Software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EAB4-93F4-CC45-A617-FE60FB05C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7030A0"/>
                </a:solidFill>
              </a:rPr>
              <a:t>Verification and Validation (V &amp; V) </a:t>
            </a:r>
            <a:r>
              <a:rPr lang="en-US" dirty="0"/>
              <a:t>is intended to show that a system </a:t>
            </a:r>
            <a:r>
              <a:rPr lang="en-US" b="1" dirty="0"/>
              <a:t>conforms</a:t>
            </a:r>
            <a:r>
              <a:rPr lang="en-US" dirty="0"/>
              <a:t> to its </a:t>
            </a:r>
            <a:r>
              <a:rPr lang="en-US" b="1" dirty="0"/>
              <a:t>specification</a:t>
            </a:r>
            <a:r>
              <a:rPr lang="en-US" dirty="0"/>
              <a:t> and </a:t>
            </a:r>
            <a:r>
              <a:rPr lang="en-US" b="1" dirty="0"/>
              <a:t>meets</a:t>
            </a:r>
            <a:r>
              <a:rPr lang="en-US" dirty="0"/>
              <a:t> the </a:t>
            </a:r>
            <a:r>
              <a:rPr lang="en-US" b="1" dirty="0"/>
              <a:t>requirements</a:t>
            </a:r>
            <a:r>
              <a:rPr lang="en-US" dirty="0"/>
              <a:t> of the system customer.</a:t>
            </a:r>
          </a:p>
          <a:p>
            <a:pPr algn="just"/>
            <a:r>
              <a:rPr lang="en-US" dirty="0"/>
              <a:t>Involves</a:t>
            </a:r>
            <a:r>
              <a:rPr lang="ar-SA" dirty="0"/>
              <a:t>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Program testing:</a:t>
            </a:r>
            <a:r>
              <a:rPr lang="en-US" sz="2400" dirty="0"/>
              <a:t>  the system is executed</a:t>
            </a:r>
            <a:r>
              <a:rPr lang="ar-SA" sz="2400" dirty="0"/>
              <a:t> </a:t>
            </a:r>
            <a:r>
              <a:rPr lang="en-US" sz="2400" dirty="0"/>
              <a:t>using </a:t>
            </a:r>
            <a:r>
              <a:rPr lang="en-US" sz="2400" b="1" u="sng" dirty="0"/>
              <a:t>simulated test data  </a:t>
            </a:r>
            <a:r>
              <a:rPr lang="ar-SA" sz="2400" dirty="0"/>
              <a:t>)</a:t>
            </a:r>
            <a:r>
              <a:rPr lang="en-US" sz="2400" dirty="0"/>
              <a:t>principal validation technique, most time and efforts</a:t>
            </a:r>
            <a:r>
              <a:rPr lang="ar-SA" sz="2400" dirty="0"/>
              <a:t>(</a:t>
            </a:r>
            <a:r>
              <a:rPr lang="en-US" sz="2400" dirty="0"/>
              <a:t>.</a:t>
            </a:r>
            <a:endParaRPr lang="ar-SA" sz="2400" dirty="0"/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400" kern="1200" dirty="0"/>
              <a:t>Checking processes, such as </a:t>
            </a:r>
            <a:r>
              <a:rPr lang="en-US" sz="2400" b="1" kern="1200" dirty="0"/>
              <a:t>inspections</a:t>
            </a:r>
            <a:r>
              <a:rPr lang="en-US" sz="2400" kern="1200" dirty="0"/>
              <a:t> and </a:t>
            </a:r>
            <a:r>
              <a:rPr lang="en-US" sz="2400" b="1" kern="1200" dirty="0"/>
              <a:t>reviews</a:t>
            </a:r>
            <a:r>
              <a:rPr lang="en-US" sz="2400" kern="1200" dirty="0"/>
              <a:t>.</a:t>
            </a:r>
            <a:endParaRPr lang="ar-S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77BB3-BA63-9840-A8D4-A16CC648C9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15B4A-983F-6746-BCA5-D0A27B6D3047}"/>
              </a:ext>
            </a:extLst>
          </p:cNvPr>
          <p:cNvSpPr/>
          <p:nvPr/>
        </p:nvSpPr>
        <p:spPr>
          <a:xfrm>
            <a:off x="179512" y="6381328"/>
            <a:ext cx="65034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www.optimizely.com</a:t>
            </a:r>
            <a:r>
              <a:rPr lang="en-US" sz="1100" dirty="0">
                <a:solidFill>
                  <a:srgbClr val="2A55D6"/>
                </a:solidFill>
              </a:rPr>
              <a:t>/insights/blog/what-is-derived-data-and-how-can-you-use-it-for-your-business/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B26E2F-274A-5440-90FD-52F986DE369A}"/>
              </a:ext>
            </a:extLst>
          </p:cNvPr>
          <p:cNvGrpSpPr/>
          <p:nvPr/>
        </p:nvGrpSpPr>
        <p:grpSpPr>
          <a:xfrm>
            <a:off x="755576" y="4369176"/>
            <a:ext cx="7706568" cy="1285018"/>
            <a:chOff x="755576" y="4369176"/>
            <a:chExt cx="7706568" cy="12850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1C09C4-881C-594F-A7C7-1A7EA31DE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74" b="10508"/>
            <a:stretch/>
          </p:blipFill>
          <p:spPr>
            <a:xfrm>
              <a:off x="4029844" y="4369176"/>
              <a:ext cx="4432300" cy="128501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900242-ED98-2745-B754-00B935994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19" r="9748" b="44573"/>
            <a:stretch/>
          </p:blipFill>
          <p:spPr>
            <a:xfrm>
              <a:off x="755576" y="4376228"/>
              <a:ext cx="4000252" cy="127796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9A7F854-1A6F-AD43-AEC7-04E1622FA6C9}"/>
              </a:ext>
            </a:extLst>
          </p:cNvPr>
          <p:cNvSpPr/>
          <p:nvPr/>
        </p:nvSpPr>
        <p:spPr>
          <a:xfrm>
            <a:off x="1763688" y="2996952"/>
            <a:ext cx="66247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83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8F84-6DC5-AD4E-8D48-9C56E107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(3/4) Software V &amp; V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4D02B5-1666-2748-8949-E84E67075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3238" r="3747" b="6985"/>
          <a:stretch/>
        </p:blipFill>
        <p:spPr>
          <a:xfrm>
            <a:off x="2150127" y="1002926"/>
            <a:ext cx="4392488" cy="2016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77BB3-BA63-9840-A8D4-A16CC648C9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85A16-8320-4749-AC68-099546D10973}"/>
              </a:ext>
            </a:extLst>
          </p:cNvPr>
          <p:cNvSpPr/>
          <p:nvPr/>
        </p:nvSpPr>
        <p:spPr>
          <a:xfrm>
            <a:off x="231870" y="6377672"/>
            <a:ext cx="632133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https://programmerbay.com/difference-between-verification-and-validation-testing/</a:t>
            </a:r>
            <a:endParaRPr lang="en-US" sz="1100" dirty="0">
              <a:solidFill>
                <a:srgbClr val="2A55D6"/>
              </a:solidFill>
            </a:endParaRPr>
          </a:p>
          <a:p>
            <a:r>
              <a:rPr lang="en-US" sz="1100" dirty="0">
                <a:solidFill>
                  <a:srgbClr val="2A55D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https://www.pcloudy.com/blogs/verification-and-validation-in-testing/</a:t>
            </a:r>
            <a:endParaRPr lang="en-US" sz="1100" dirty="0">
              <a:solidFill>
                <a:srgbClr val="2A55D6"/>
              </a:solidFill>
            </a:endParaRPr>
          </a:p>
          <a:p>
            <a:endParaRPr lang="en-US" sz="1100" dirty="0">
              <a:solidFill>
                <a:srgbClr val="2A55D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F89DA6-5070-4743-AFA3-999AA8ABE7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6792"/>
          <a:stretch/>
        </p:blipFill>
        <p:spPr>
          <a:xfrm>
            <a:off x="442392" y="3101108"/>
            <a:ext cx="8244408" cy="31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7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100D2-6D99-BE4B-835F-82050B2A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(3/4)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ABB56-8338-384E-83B6-5DCA7A1D2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908720"/>
            <a:ext cx="8610600" cy="48768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Component (Unit) testing</a:t>
            </a:r>
          </a:p>
          <a:p>
            <a:pPr lvl="1"/>
            <a:r>
              <a:rPr lang="en-US" sz="2400" b="1" dirty="0">
                <a:solidFill>
                  <a:srgbClr val="7030A0"/>
                </a:solidFill>
              </a:rPr>
              <a:t>Individual</a:t>
            </a:r>
            <a:r>
              <a:rPr lang="en-US" sz="2400" dirty="0"/>
              <a:t> components are tested </a:t>
            </a:r>
            <a:r>
              <a:rPr lang="en-US" sz="2400" b="1" dirty="0">
                <a:solidFill>
                  <a:srgbClr val="7030A0"/>
                </a:solidFill>
              </a:rPr>
              <a:t>independently</a:t>
            </a:r>
            <a:r>
              <a:rPr lang="en-US" sz="2400" dirty="0"/>
              <a:t>.</a:t>
            </a:r>
          </a:p>
          <a:p>
            <a:pPr lvl="1"/>
            <a:r>
              <a:rPr lang="en-US" sz="2400" u="sng" dirty="0"/>
              <a:t>Components</a:t>
            </a:r>
            <a:r>
              <a:rPr lang="en-US" sz="2400" dirty="0"/>
              <a:t>: functions, objects or coherent groupings of these entities.</a:t>
            </a:r>
          </a:p>
          <a:p>
            <a:pPr marL="344487" lvl="1" indent="0">
              <a:buNone/>
            </a:pPr>
            <a:endParaRPr lang="en-US" sz="2400" dirty="0"/>
          </a:p>
          <a:p>
            <a:r>
              <a:rPr lang="en-US" b="1" dirty="0">
                <a:solidFill>
                  <a:srgbClr val="C00000"/>
                </a:solidFill>
              </a:rPr>
              <a:t>System testing </a:t>
            </a:r>
            <a:r>
              <a:rPr lang="en-US" b="1" dirty="0"/>
              <a:t>(system: </a:t>
            </a:r>
            <a:r>
              <a:rPr lang="en-US" b="1" kern="1200" dirty="0"/>
              <a:t>integrated components)</a:t>
            </a:r>
            <a:endParaRPr lang="en-US" b="1" dirty="0"/>
          </a:p>
          <a:p>
            <a:pPr lvl="1"/>
            <a:r>
              <a:rPr lang="en-US" sz="2400" dirty="0"/>
              <a:t>If System meets its functional and non-functional requirements.</a:t>
            </a:r>
          </a:p>
          <a:p>
            <a:pPr lvl="1"/>
            <a:r>
              <a:rPr lang="en-US" sz="2400" dirty="0"/>
              <a:t>Testing of emergent properties.</a:t>
            </a:r>
          </a:p>
          <a:p>
            <a:pPr lvl="1"/>
            <a:r>
              <a:rPr lang="en-US" sz="2400" dirty="0"/>
              <a:t>Large systems: multistage process (subsystems).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7AE7-6F4D-5745-8F5B-5B4A983079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174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100D2-6D99-BE4B-835F-82050B2A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(3/4)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ABB56-8338-384E-83B6-5DCA7A1D2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908720"/>
            <a:ext cx="8610600" cy="48768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Customer (Acceptance) testing</a:t>
            </a:r>
          </a:p>
          <a:p>
            <a:pPr lvl="1"/>
            <a:r>
              <a:rPr lang="en-US" sz="2400" dirty="0"/>
              <a:t>The system is tested by the </a:t>
            </a:r>
            <a:r>
              <a:rPr lang="en-US" sz="2400" b="1" dirty="0">
                <a:solidFill>
                  <a:srgbClr val="7030A0"/>
                </a:solidFill>
              </a:rPr>
              <a:t>system customer </a:t>
            </a:r>
            <a:r>
              <a:rPr lang="en-US" sz="2400" dirty="0"/>
              <a:t>“</a:t>
            </a:r>
            <a:r>
              <a:rPr lang="en-US" sz="2400" u="sng" kern="1200" dirty="0"/>
              <a:t>real customer data</a:t>
            </a:r>
            <a:r>
              <a:rPr lang="en-US" sz="2400" kern="1200" dirty="0"/>
              <a:t>” </a:t>
            </a:r>
            <a:r>
              <a:rPr lang="en-US" sz="2400" dirty="0"/>
              <a:t>(or “</a:t>
            </a:r>
            <a:r>
              <a:rPr lang="en-US" sz="2400" b="1" u="sng" kern="1200" dirty="0"/>
              <a:t>beta testing</a:t>
            </a:r>
            <a:r>
              <a:rPr lang="en-US" sz="2400" kern="1200" dirty="0"/>
              <a:t>” for selected </a:t>
            </a:r>
            <a:r>
              <a:rPr lang="en-US" sz="2400" dirty="0"/>
              <a:t>potential customer) rather than with simulated test data.</a:t>
            </a:r>
          </a:p>
          <a:p>
            <a:pPr lvl="1"/>
            <a:r>
              <a:rPr lang="en-US" sz="2400" dirty="0"/>
              <a:t>Customer testing shows </a:t>
            </a:r>
            <a:r>
              <a:rPr lang="en-US" sz="2400" b="1" dirty="0"/>
              <a:t>how well</a:t>
            </a:r>
            <a:r>
              <a:rPr lang="en-US" sz="2400" dirty="0"/>
              <a:t> the software product meets the </a:t>
            </a:r>
            <a:r>
              <a:rPr lang="en-US" sz="2400" b="1" dirty="0">
                <a:solidFill>
                  <a:srgbClr val="7030A0"/>
                </a:solidFill>
              </a:rPr>
              <a:t>customer’s needs</a:t>
            </a:r>
            <a:r>
              <a:rPr lang="en-US" sz="2400" dirty="0"/>
              <a:t>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7AE7-6F4D-5745-8F5B-5B4A983079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5" name="Picture 4" descr="2.6 Testing-process.eps">
            <a:extLst>
              <a:ext uri="{FF2B5EF4-FFF2-40B4-BE49-F238E27FC236}">
                <a16:creationId xmlns:a16="http://schemas.microsoft.com/office/drawing/2014/main" id="{51519EF9-92A7-8949-94DD-FB8438FD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68" y="4052040"/>
            <a:ext cx="6277535" cy="17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0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6977-5909-2D41-A3E4-0B593ABB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(3/4)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28FCF-4C3B-7C49-961F-09D7F875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56" y="908720"/>
            <a:ext cx="8610600" cy="4876800"/>
          </a:xfrm>
        </p:spPr>
        <p:txBody>
          <a:bodyPr/>
          <a:lstStyle/>
          <a:p>
            <a:r>
              <a:rPr lang="en-US" b="1" dirty="0"/>
              <a:t>Incremental and agile process </a:t>
            </a:r>
            <a:r>
              <a:rPr lang="en-US" dirty="0"/>
              <a:t>(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b="1" kern="1200" dirty="0">
                <a:solidFill>
                  <a:srgbClr val="7030A0"/>
                </a:solidFill>
              </a:rPr>
              <a:t>est-driven</a:t>
            </a:r>
            <a:r>
              <a:rPr lang="en-US" kern="1200" dirty="0"/>
              <a:t>)</a:t>
            </a:r>
            <a:r>
              <a:rPr lang="en-US" dirty="0"/>
              <a:t>: </a:t>
            </a:r>
            <a:r>
              <a:rPr lang="en-US" kern="1200" dirty="0"/>
              <a:t>tests are developed along with the requirements before development starts</a:t>
            </a:r>
            <a:r>
              <a:rPr lang="en-US" dirty="0"/>
              <a:t> (no delays).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kern="1200" dirty="0"/>
              <a:t>Plan-driven software process </a:t>
            </a:r>
            <a:r>
              <a:rPr lang="en-US" kern="1200" dirty="0"/>
              <a:t>(</a:t>
            </a:r>
            <a:r>
              <a:rPr lang="en-US" b="1" kern="1200" dirty="0">
                <a:solidFill>
                  <a:srgbClr val="7030A0"/>
                </a:solidFill>
              </a:rPr>
              <a:t>test plans</a:t>
            </a:r>
            <a:r>
              <a:rPr lang="en-US" kern="1200" dirty="0"/>
              <a:t>) : V-model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47653-8973-E940-AC15-D9586AC0AC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 descr="2.7 Testing-phases.eps">
            <a:extLst>
              <a:ext uri="{FF2B5EF4-FFF2-40B4-BE49-F238E27FC236}">
                <a16:creationId xmlns:a16="http://schemas.microsoft.com/office/drawing/2014/main" id="{3FFBB619-DCFB-A94D-9C49-1BE59451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6733" y="3637411"/>
            <a:ext cx="3701222" cy="12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889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6977-5909-2D41-A3E4-0B593ABB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(3/4)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47653-8973-E940-AC15-D9586AC0AC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10" name="Picture 9" descr="2.7 Testing-phases.eps">
            <a:extLst>
              <a:ext uri="{FF2B5EF4-FFF2-40B4-BE49-F238E27FC236}">
                <a16:creationId xmlns:a16="http://schemas.microsoft.com/office/drawing/2014/main" id="{DF556682-8458-ED40-9191-DCC676D8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16832"/>
            <a:ext cx="8534459" cy="29489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AC733E-FC08-AD47-9598-8FC5E0450369}"/>
              </a:ext>
            </a:extLst>
          </p:cNvPr>
          <p:cNvSpPr/>
          <p:nvPr/>
        </p:nvSpPr>
        <p:spPr>
          <a:xfrm>
            <a:off x="2088733" y="5511178"/>
            <a:ext cx="529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Testing phases in a plan-driven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software process</a:t>
            </a:r>
          </a:p>
        </p:txBody>
      </p:sp>
    </p:spTree>
    <p:extLst>
      <p:ext uri="{BB962C8B-B14F-4D97-AF65-F5344CB8AC3E}">
        <p14:creationId xmlns:p14="http://schemas.microsoft.com/office/powerpoint/2010/main" val="162399657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AC01-1320-AB44-BC27-A7C5FABC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(4/4) Software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AF554-1BED-BE43-A522-B8B42F5EE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r>
              <a:rPr lang="en-US" dirty="0"/>
              <a:t>Software must be </a:t>
            </a:r>
            <a:r>
              <a:rPr lang="en-US" b="1" dirty="0">
                <a:solidFill>
                  <a:srgbClr val="C00000"/>
                </a:solidFill>
              </a:rPr>
              <a:t>flexible</a:t>
            </a:r>
            <a:r>
              <a:rPr lang="en-US" dirty="0"/>
              <a:t> and can </a:t>
            </a:r>
            <a:r>
              <a:rPr lang="en-US" b="1" dirty="0">
                <a:solidFill>
                  <a:srgbClr val="C00000"/>
                </a:solidFill>
              </a:rPr>
              <a:t>change</a:t>
            </a:r>
            <a:r>
              <a:rPr lang="en-US" dirty="0"/>
              <a:t> (</a:t>
            </a:r>
            <a:r>
              <a:rPr lang="en-US" kern="1200" dirty="0"/>
              <a:t>evolve)</a:t>
            </a:r>
            <a:r>
              <a:rPr lang="en-US" dirty="0"/>
              <a:t>. </a:t>
            </a:r>
          </a:p>
          <a:p>
            <a:pPr algn="just"/>
            <a:r>
              <a:rPr lang="en-US" b="1" dirty="0">
                <a:solidFill>
                  <a:srgbClr val="7030A0"/>
                </a:solidFill>
              </a:rPr>
              <a:t>Development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Evolution </a:t>
            </a:r>
            <a:r>
              <a:rPr lang="en-US" b="1" dirty="0"/>
              <a:t>“maintenance”</a:t>
            </a:r>
            <a:r>
              <a:rPr lang="en-US" dirty="0"/>
              <a:t> (a continuum, very few software systems are completely new systems).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E542C-847F-634C-8AA6-11637F6A5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5A704E0-44B9-164A-B895-5A33196AA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757" y="2708920"/>
            <a:ext cx="8322775" cy="282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98D475-568C-8740-BA45-E3C4AA9EB1DD}"/>
              </a:ext>
            </a:extLst>
          </p:cNvPr>
          <p:cNvSpPr/>
          <p:nvPr/>
        </p:nvSpPr>
        <p:spPr>
          <a:xfrm>
            <a:off x="2051720" y="5431577"/>
            <a:ext cx="5292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Software system evolution</a:t>
            </a:r>
          </a:p>
        </p:txBody>
      </p:sp>
    </p:spTree>
    <p:extLst>
      <p:ext uri="{BB962C8B-B14F-4D97-AF65-F5344CB8AC3E}">
        <p14:creationId xmlns:p14="http://schemas.microsoft.com/office/powerpoint/2010/main" val="36585214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AC01-1320-AB44-BC27-A7C5FABC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(4/4) Software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AF554-1BED-BE43-A522-B8B42F5EE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4876800"/>
          </a:xfrm>
        </p:spPr>
        <p:txBody>
          <a:bodyPr/>
          <a:lstStyle/>
          <a:p>
            <a:pPr algn="just"/>
            <a:r>
              <a:rPr lang="en-US" dirty="0"/>
              <a:t>It is more realistic to think of software engineering as where software is </a:t>
            </a:r>
            <a:r>
              <a:rPr lang="en-US" b="1" dirty="0">
                <a:solidFill>
                  <a:srgbClr val="C00000"/>
                </a:solidFill>
              </a:rPr>
              <a:t>continually changed </a:t>
            </a:r>
            <a:r>
              <a:rPr lang="en-US" dirty="0"/>
              <a:t>over its lifetime </a:t>
            </a:r>
            <a:r>
              <a:rPr lang="en-US" u="sng" dirty="0"/>
              <a:t>in response to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E542C-847F-634C-8AA6-11637F6A5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125B3-C722-F04C-BCBA-A2FAA763949A}"/>
              </a:ext>
            </a:extLst>
          </p:cNvPr>
          <p:cNvSpPr/>
          <p:nvPr/>
        </p:nvSpPr>
        <p:spPr>
          <a:xfrm>
            <a:off x="224838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mobidev.biz</a:t>
            </a:r>
            <a:r>
              <a:rPr lang="en-US" sz="1100" dirty="0">
                <a:solidFill>
                  <a:srgbClr val="2A55D6"/>
                </a:solidFill>
              </a:rPr>
              <a:t>/blog/</a:t>
            </a:r>
            <a:r>
              <a:rPr lang="en-US" sz="1100" dirty="0" err="1">
                <a:solidFill>
                  <a:srgbClr val="2A55D6"/>
                </a:solidFill>
              </a:rPr>
              <a:t>managing_evolution_of_a_software_product</a:t>
            </a:r>
            <a:endParaRPr lang="en-US" sz="1100" dirty="0">
              <a:solidFill>
                <a:srgbClr val="2A55D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B0B30-0BBA-2748-8421-CEBB4D354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420888"/>
            <a:ext cx="5828173" cy="329009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2BB6A2-3CE2-6346-B9CE-57427BCFCF0D}"/>
              </a:ext>
            </a:extLst>
          </p:cNvPr>
          <p:cNvCxnSpPr/>
          <p:nvPr/>
        </p:nvCxnSpPr>
        <p:spPr>
          <a:xfrm flipH="1" flipV="1">
            <a:off x="1547664" y="3212976"/>
            <a:ext cx="115212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AD5EA0F-09EF-E642-8B18-391EE2AAF6C8}"/>
              </a:ext>
            </a:extLst>
          </p:cNvPr>
          <p:cNvSpPr/>
          <p:nvPr/>
        </p:nvSpPr>
        <p:spPr>
          <a:xfrm>
            <a:off x="0" y="2819529"/>
            <a:ext cx="2693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432FF"/>
                </a:solidFill>
              </a:rPr>
              <a:t>changing requirements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19363-F7A0-2F4F-B7C8-0AFB3CC3E93E}"/>
              </a:ext>
            </a:extLst>
          </p:cNvPr>
          <p:cNvCxnSpPr>
            <a:cxnSpLocks/>
          </p:cNvCxnSpPr>
          <p:nvPr/>
        </p:nvCxnSpPr>
        <p:spPr>
          <a:xfrm flipH="1">
            <a:off x="1859680" y="3834774"/>
            <a:ext cx="842764" cy="842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95D1795-E313-A24C-8A7F-E479A74A9C46}"/>
              </a:ext>
            </a:extLst>
          </p:cNvPr>
          <p:cNvSpPr/>
          <p:nvPr/>
        </p:nvSpPr>
        <p:spPr>
          <a:xfrm>
            <a:off x="98353" y="4675476"/>
            <a:ext cx="1878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432FF"/>
                </a:solidFill>
              </a:rPr>
              <a:t>customer needs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7B027-044C-CE46-890A-78DD047BF352}"/>
              </a:ext>
            </a:extLst>
          </p:cNvPr>
          <p:cNvSpPr/>
          <p:nvPr/>
        </p:nvSpPr>
        <p:spPr>
          <a:xfrm>
            <a:off x="922060" y="2119345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D706D3-49E3-EA4D-89D9-C33BE4457250}"/>
              </a:ext>
            </a:extLst>
          </p:cNvPr>
          <p:cNvSpPr/>
          <p:nvPr/>
        </p:nvSpPr>
        <p:spPr>
          <a:xfrm>
            <a:off x="865636" y="3967692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529683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C4BE-8A72-D94E-9DD7-2FBA7B4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DCA63-726E-ED40-8CCF-EA843921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algn="just"/>
            <a:r>
              <a:rPr lang="en-US" dirty="0"/>
              <a:t>A set of </a:t>
            </a:r>
            <a:r>
              <a:rPr lang="en-US" b="1" dirty="0">
                <a:solidFill>
                  <a:srgbClr val="7030A0"/>
                </a:solidFill>
              </a:rPr>
              <a:t>related activities </a:t>
            </a:r>
            <a:r>
              <a:rPr lang="en-US" dirty="0"/>
              <a:t>that leads to the production of a </a:t>
            </a:r>
            <a:r>
              <a:rPr lang="en-US" b="1" dirty="0"/>
              <a:t>software system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7FF1-7F61-0742-9E31-BA55A91F6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3B08E-CFF8-1149-90B0-61A32B884F01}"/>
              </a:ext>
            </a:extLst>
          </p:cNvPr>
          <p:cNvSpPr/>
          <p:nvPr/>
        </p:nvSpPr>
        <p:spPr>
          <a:xfrm>
            <a:off x="196503" y="637767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www.majerrecruitment.com.au</a:t>
            </a:r>
            <a:r>
              <a:rPr lang="en-US" sz="1100" dirty="0">
                <a:solidFill>
                  <a:srgbClr val="2A55D6"/>
                </a:solidFill>
              </a:rPr>
              <a:t>/6-awesome-team-building-activities/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69107-6246-1844-AA45-5DBBE0114EA3}"/>
              </a:ext>
            </a:extLst>
          </p:cNvPr>
          <p:cNvGrpSpPr/>
          <p:nvPr/>
        </p:nvGrpSpPr>
        <p:grpSpPr>
          <a:xfrm>
            <a:off x="926226" y="1994559"/>
            <a:ext cx="7462198" cy="3522673"/>
            <a:chOff x="566162" y="1890453"/>
            <a:chExt cx="7462198" cy="352267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BE4C415-286C-4E40-B369-236BB75865CD}"/>
                </a:ext>
              </a:extLst>
            </p:cNvPr>
            <p:cNvGrpSpPr/>
            <p:nvPr/>
          </p:nvGrpSpPr>
          <p:grpSpPr>
            <a:xfrm>
              <a:off x="566162" y="1890453"/>
              <a:ext cx="7462198" cy="3522673"/>
              <a:chOff x="566162" y="1890453"/>
              <a:chExt cx="7462198" cy="35226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064B4CF-C4B2-B34F-ACB9-8263F0A5C257}"/>
                  </a:ext>
                </a:extLst>
              </p:cNvPr>
              <p:cNvGrpSpPr/>
              <p:nvPr/>
            </p:nvGrpSpPr>
            <p:grpSpPr>
              <a:xfrm>
                <a:off x="5292080" y="2459865"/>
                <a:ext cx="2736280" cy="2207943"/>
                <a:chOff x="4978387" y="2420888"/>
                <a:chExt cx="2257909" cy="169259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AEED2DC2-8EF1-3546-BE2C-F23BCA480E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777" t="27740" r="22890" b="20387"/>
                <a:stretch/>
              </p:blipFill>
              <p:spPr>
                <a:xfrm>
                  <a:off x="4978387" y="2914491"/>
                  <a:ext cx="1218730" cy="1198991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DF2E205-00E5-FD4F-8CF3-0B435995D417}"/>
                    </a:ext>
                  </a:extLst>
                </p:cNvPr>
                <p:cNvSpPr/>
                <p:nvPr/>
              </p:nvSpPr>
              <p:spPr>
                <a:xfrm>
                  <a:off x="5796136" y="2420888"/>
                  <a:ext cx="1440160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0DB2C64-C581-D34A-AF6E-745C8CC78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2318" y="3257072"/>
                <a:ext cx="3779912" cy="212431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E338DC5-22C6-DD44-89F8-A7EA890F2F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855"/>
              <a:stretch/>
            </p:blipFill>
            <p:spPr>
              <a:xfrm>
                <a:off x="763960" y="1890453"/>
                <a:ext cx="7264400" cy="81846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FF50635-0682-D34E-8231-E7EFD0000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43" t="38533" r="59250" b="12532"/>
              <a:stretch/>
            </p:blipFill>
            <p:spPr>
              <a:xfrm>
                <a:off x="566162" y="3937643"/>
                <a:ext cx="1845598" cy="1475483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2104CF-88DE-6C40-84C2-A5347813A7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46" r="15533" b="18033"/>
            <a:stretch/>
          </p:blipFill>
          <p:spPr>
            <a:xfrm>
              <a:off x="4541650" y="2926558"/>
              <a:ext cx="1093224" cy="1741251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A5D9A-E529-ED40-8440-E098C14428FF}"/>
              </a:ext>
            </a:extLst>
          </p:cNvPr>
          <p:cNvSpPr/>
          <p:nvPr/>
        </p:nvSpPr>
        <p:spPr>
          <a:xfrm>
            <a:off x="5287441" y="4560413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996E46-9FAF-F249-A1A5-72BB33F66377}"/>
              </a:ext>
            </a:extLst>
          </p:cNvPr>
          <p:cNvSpPr/>
          <p:nvPr/>
        </p:nvSpPr>
        <p:spPr>
          <a:xfrm>
            <a:off x="4519742" y="4889060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585DC8-C36D-A34D-BE10-0FC78A0893B2}"/>
              </a:ext>
            </a:extLst>
          </p:cNvPr>
          <p:cNvSpPr/>
          <p:nvPr/>
        </p:nvSpPr>
        <p:spPr>
          <a:xfrm>
            <a:off x="3669848" y="5104572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EBF4A7-91F2-1B43-A4D9-1CF56BD50210}"/>
              </a:ext>
            </a:extLst>
          </p:cNvPr>
          <p:cNvSpPr/>
          <p:nvPr/>
        </p:nvSpPr>
        <p:spPr>
          <a:xfrm>
            <a:off x="2980938" y="5272989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20C845-E1D2-0249-9DDB-33E3453D8B18}"/>
              </a:ext>
            </a:extLst>
          </p:cNvPr>
          <p:cNvSpPr/>
          <p:nvPr/>
        </p:nvSpPr>
        <p:spPr>
          <a:xfrm>
            <a:off x="6156176" y="1994559"/>
            <a:ext cx="1872208" cy="1036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687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2C22-2317-9940-BDD3-80287327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8455A-4511-F542-A508-328823BC6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1168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0FF97D-C0F8-0B41-9759-E2144F19608E}"/>
              </a:ext>
            </a:extLst>
          </p:cNvPr>
          <p:cNvSpPr/>
          <p:nvPr/>
        </p:nvSpPr>
        <p:spPr>
          <a:xfrm>
            <a:off x="107504" y="764704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F52CA4-4DFE-3749-B2E9-B37311FAD98E}"/>
              </a:ext>
            </a:extLst>
          </p:cNvPr>
          <p:cNvSpPr txBox="1">
            <a:spLocks/>
          </p:cNvSpPr>
          <p:nvPr/>
        </p:nvSpPr>
        <p:spPr bwMode="auto">
          <a:xfrm>
            <a:off x="505624" y="1000472"/>
            <a:ext cx="833357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spcAft>
                <a:spcPts val="0"/>
              </a:spcAft>
              <a:buNone/>
            </a:pPr>
            <a:r>
              <a:rPr lang="en-GB" sz="2800" b="1" kern="0" dirty="0">
                <a:solidFill>
                  <a:schemeClr val="accent5">
                    <a:lumMod val="75000"/>
                  </a:schemeClr>
                </a:solidFill>
              </a:rPr>
              <a:t>What are the best software engineering techniques and methods?</a:t>
            </a:r>
          </a:p>
          <a:p>
            <a:pPr marL="0" indent="0" algn="just">
              <a:spcAft>
                <a:spcPts val="0"/>
              </a:spcAft>
              <a:buNone/>
            </a:pPr>
            <a:endParaRPr lang="en-GB" sz="2800" b="1" kern="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just">
              <a:spcAft>
                <a:spcPts val="0"/>
              </a:spcAft>
              <a:buNone/>
            </a:pPr>
            <a:endParaRPr lang="en-GB" sz="2800" b="1" kern="0" dirty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en-US" sz="2800" dirty="0"/>
              <a:t>No universal set of software techniques that is applicable to all of </a:t>
            </a:r>
            <a:r>
              <a:rPr lang="en-US" sz="2800" b="1" dirty="0">
                <a:solidFill>
                  <a:srgbClr val="C00000"/>
                </a:solidFill>
              </a:rPr>
              <a:t>different types </a:t>
            </a:r>
            <a:r>
              <a:rPr lang="en-US" sz="2800" dirty="0"/>
              <a:t>of software system.</a:t>
            </a:r>
          </a:p>
          <a:p>
            <a:pPr algn="just"/>
            <a:r>
              <a:rPr lang="en-US" sz="2800" dirty="0"/>
              <a:t>The software engineering </a:t>
            </a:r>
            <a:r>
              <a:rPr lang="en-US" sz="2800" b="1" dirty="0">
                <a:solidFill>
                  <a:srgbClr val="C00000"/>
                </a:solidFill>
              </a:rPr>
              <a:t>methods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C00000"/>
                </a:solidFill>
              </a:rPr>
              <a:t>tools</a:t>
            </a:r>
            <a:r>
              <a:rPr lang="en-US" sz="2800" dirty="0"/>
              <a:t> used </a:t>
            </a:r>
            <a:r>
              <a:rPr lang="en-US" sz="2800" dirty="0">
                <a:solidFill>
                  <a:srgbClr val="0000FF"/>
                </a:solidFill>
              </a:rPr>
              <a:t>depend</a:t>
            </a:r>
            <a:r>
              <a:rPr lang="en-US" sz="2800" dirty="0"/>
              <a:t> on the </a:t>
            </a:r>
            <a:r>
              <a:rPr lang="en-US" sz="2800" u="sng" dirty="0"/>
              <a:t>type of application being developed</a:t>
            </a:r>
            <a:r>
              <a:rPr lang="en-US" sz="2800" dirty="0"/>
              <a:t>, the </a:t>
            </a:r>
            <a:r>
              <a:rPr lang="en-US" sz="2800" u="sng" dirty="0"/>
              <a:t>requirements of the customer</a:t>
            </a:r>
            <a:r>
              <a:rPr lang="en-US" sz="2800" dirty="0"/>
              <a:t> and the </a:t>
            </a:r>
            <a:r>
              <a:rPr lang="en-US" sz="2800" u="sng" dirty="0"/>
              <a:t>skills of the development team.</a:t>
            </a:r>
          </a:p>
          <a:p>
            <a:pPr marL="0" indent="0" algn="just">
              <a:spcAft>
                <a:spcPts val="0"/>
              </a:spcAft>
              <a:buNone/>
            </a:pPr>
            <a:endParaRPr lang="en-GB" sz="2800" b="1" kern="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just">
              <a:spcAft>
                <a:spcPts val="0"/>
              </a:spcAft>
              <a:buNone/>
            </a:pPr>
            <a:endParaRPr lang="en-GB" sz="2800" b="1" kern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E28DD5D-4D84-CB43-8449-EDFCECC5035E}"/>
              </a:ext>
            </a:extLst>
          </p:cNvPr>
          <p:cNvSpPr txBox="1">
            <a:spLocks/>
          </p:cNvSpPr>
          <p:nvPr/>
        </p:nvSpPr>
        <p:spPr bwMode="auto">
          <a:xfrm>
            <a:off x="6470848" y="6271592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3594FA-E141-4234-AE05-360401972BE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5BBE7E-1413-254E-85AF-23E89E0C5AF8}"/>
              </a:ext>
            </a:extLst>
          </p:cNvPr>
          <p:cNvSpPr/>
          <p:nvPr/>
        </p:nvSpPr>
        <p:spPr>
          <a:xfrm>
            <a:off x="505624" y="2022812"/>
            <a:ext cx="82983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You can </a:t>
            </a:r>
            <a:r>
              <a:rPr lang="en-US" sz="2800" b="1" u="sng" dirty="0">
                <a:latin typeface="Arial"/>
                <a:cs typeface="Arial"/>
              </a:rPr>
              <a:t>NOT</a:t>
            </a:r>
            <a:r>
              <a:rPr lang="en-US" sz="2800" dirty="0">
                <a:latin typeface="Arial"/>
                <a:cs typeface="Arial"/>
              </a:rPr>
              <a:t> say that one method is better than another.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D1778-89C8-6C4C-96CF-1711BBFEE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11" y="223039"/>
            <a:ext cx="1130424" cy="633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78124F-7EFF-D448-A39A-E58DBDE8A61D}"/>
              </a:ext>
            </a:extLst>
          </p:cNvPr>
          <p:cNvSpPr/>
          <p:nvPr/>
        </p:nvSpPr>
        <p:spPr>
          <a:xfrm>
            <a:off x="505624" y="2976919"/>
            <a:ext cx="8298395" cy="2828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   No universally applicable software process </a:t>
            </a:r>
          </a:p>
        </p:txBody>
      </p:sp>
    </p:spTree>
    <p:extLst>
      <p:ext uri="{BB962C8B-B14F-4D97-AF65-F5344CB8AC3E}">
        <p14:creationId xmlns:p14="http://schemas.microsoft.com/office/powerpoint/2010/main" val="2365121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2C22-2317-9940-BDD3-80287327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8455A-4511-F542-A508-328823BC6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11680"/>
            <a:ext cx="8610600" cy="4876800"/>
          </a:xfrm>
        </p:spPr>
        <p:txBody>
          <a:bodyPr/>
          <a:lstStyle/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0FF97D-C0F8-0B41-9759-E2144F19608E}"/>
              </a:ext>
            </a:extLst>
          </p:cNvPr>
          <p:cNvSpPr/>
          <p:nvPr/>
        </p:nvSpPr>
        <p:spPr>
          <a:xfrm>
            <a:off x="179512" y="764704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F52CA4-4DFE-3749-B2E9-B37311FAD98E}"/>
              </a:ext>
            </a:extLst>
          </p:cNvPr>
          <p:cNvSpPr txBox="1">
            <a:spLocks/>
          </p:cNvSpPr>
          <p:nvPr/>
        </p:nvSpPr>
        <p:spPr bwMode="auto">
          <a:xfrm>
            <a:off x="721648" y="983560"/>
            <a:ext cx="802681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sz="2800" b="1" kern="0" dirty="0">
                <a:solidFill>
                  <a:schemeClr val="accent5">
                    <a:lumMod val="75000"/>
                  </a:schemeClr>
                </a:solidFill>
              </a:rPr>
              <a:t>What are the fundamental software engineering activities?</a:t>
            </a:r>
          </a:p>
          <a:p>
            <a:pPr marL="0" indent="0" algn="just">
              <a:buNone/>
            </a:pPr>
            <a:endParaRPr lang="en-US" sz="2800" b="1" kern="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endParaRPr lang="en-US" sz="2800" b="1" kern="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endParaRPr lang="en-US" b="1" kern="0" dirty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endParaRPr lang="en-US" kern="0" dirty="0"/>
          </a:p>
          <a:p>
            <a:pPr marL="0" indent="0" algn="just">
              <a:buFont typeface="Wingdings" pitchFamily="2" charset="2"/>
              <a:buNone/>
            </a:pPr>
            <a:endParaRPr lang="en-US" b="1" kern="0" dirty="0">
              <a:solidFill>
                <a:srgbClr val="0000FF"/>
              </a:solidFill>
            </a:endParaRPr>
          </a:p>
          <a:p>
            <a:pPr marL="0" indent="0" algn="just">
              <a:buFont typeface="Wingdings" pitchFamily="2" charset="2"/>
              <a:buNone/>
            </a:pPr>
            <a:r>
              <a:rPr lang="en-US" b="1" kern="0" dirty="0">
                <a:solidFill>
                  <a:srgbClr val="0000FF"/>
                </a:solidFill>
              </a:rPr>
              <a:t>	</a:t>
            </a:r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  <a:p>
            <a:pPr algn="just"/>
            <a:endParaRPr lang="en-US" kern="0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E28DD5D-4D84-CB43-8449-EDFCECC5035E}"/>
              </a:ext>
            </a:extLst>
          </p:cNvPr>
          <p:cNvSpPr txBox="1">
            <a:spLocks/>
          </p:cNvSpPr>
          <p:nvPr/>
        </p:nvSpPr>
        <p:spPr bwMode="auto">
          <a:xfrm>
            <a:off x="6542856" y="628416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3594FA-E141-4234-AE05-360401972BE7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A6F8C-99EB-B046-A48E-33B3573236A0}"/>
              </a:ext>
            </a:extLst>
          </p:cNvPr>
          <p:cNvGrpSpPr/>
          <p:nvPr/>
        </p:nvGrpSpPr>
        <p:grpSpPr>
          <a:xfrm>
            <a:off x="0" y="1986010"/>
            <a:ext cx="9010270" cy="3922386"/>
            <a:chOff x="0" y="1986010"/>
            <a:chExt cx="9010270" cy="39223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0986220-64DA-EA4A-A4E8-4D502FB3DE1A}"/>
                </a:ext>
              </a:extLst>
            </p:cNvPr>
            <p:cNvGrpSpPr/>
            <p:nvPr/>
          </p:nvGrpSpPr>
          <p:grpSpPr>
            <a:xfrm>
              <a:off x="0" y="1986010"/>
              <a:ext cx="9010270" cy="3922386"/>
              <a:chOff x="0" y="1986010"/>
              <a:chExt cx="9010270" cy="392238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9DABF9A-73C8-8C4F-9589-367B0263B8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09"/>
              <a:stretch/>
            </p:blipFill>
            <p:spPr>
              <a:xfrm>
                <a:off x="0" y="1986010"/>
                <a:ext cx="9010270" cy="392238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BFCDD0-73F8-CD44-86B1-9A2FD9A84C9A}"/>
                  </a:ext>
                </a:extLst>
              </p:cNvPr>
              <p:cNvSpPr/>
              <p:nvPr/>
            </p:nvSpPr>
            <p:spPr>
              <a:xfrm>
                <a:off x="3358643" y="4077072"/>
                <a:ext cx="3600400" cy="21602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E22192-5E3F-AD48-AA37-1BD10C55A02F}"/>
                </a:ext>
              </a:extLst>
            </p:cNvPr>
            <p:cNvSpPr/>
            <p:nvPr/>
          </p:nvSpPr>
          <p:spPr>
            <a:xfrm>
              <a:off x="3306071" y="4031195"/>
              <a:ext cx="5442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b="1" dirty="0">
                  <a:solidFill>
                    <a:srgbClr val="7030A0"/>
                  </a:solidFill>
                  <a:latin typeface="Arial"/>
                  <a:cs typeface="Arial"/>
                </a:rPr>
                <a:t>efficient, usable, maintainable, dependable and secure. 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6349DEE-D16B-EC4D-BF62-4418A007E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84" y="223039"/>
            <a:ext cx="1130424" cy="6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3895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CD769E-22F0-4041-AE6D-2952D2E06EAD}"/>
              </a:ext>
            </a:extLst>
          </p:cNvPr>
          <p:cNvSpPr/>
          <p:nvPr/>
        </p:nvSpPr>
        <p:spPr>
          <a:xfrm>
            <a:off x="1154060" y="4791631"/>
            <a:ext cx="2056905" cy="1103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F09F6-44FC-8D4C-A63E-374AF681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D8042-5707-2241-82FC-9CA49F83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pPr algn="just"/>
            <a:r>
              <a:rPr lang="en-US" dirty="0"/>
              <a:t>Describe process         describe </a:t>
            </a:r>
            <a:r>
              <a:rPr lang="en-US" b="1" u="sng" dirty="0"/>
              <a:t>activities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Describe process    describe </a:t>
            </a:r>
            <a:r>
              <a:rPr lang="en-US" b="1" dirty="0"/>
              <a:t>1.</a:t>
            </a:r>
            <a:r>
              <a:rPr lang="en-US" dirty="0"/>
              <a:t> </a:t>
            </a:r>
            <a:r>
              <a:rPr lang="en-US" b="1" u="sng" dirty="0">
                <a:solidFill>
                  <a:srgbClr val="7030A0"/>
                </a:solidFill>
              </a:rPr>
              <a:t>what is produced</a:t>
            </a:r>
            <a:r>
              <a:rPr lang="en-US" dirty="0"/>
              <a:t>, </a:t>
            </a:r>
            <a:r>
              <a:rPr lang="en-US" b="1" dirty="0"/>
              <a:t>2.</a:t>
            </a:r>
            <a:r>
              <a:rPr lang="en-US" dirty="0"/>
              <a:t> </a:t>
            </a:r>
            <a:r>
              <a:rPr lang="en-US" b="1" u="sng" dirty="0">
                <a:solidFill>
                  <a:srgbClr val="7030A0"/>
                </a:solidFill>
              </a:rPr>
              <a:t>who is involved</a:t>
            </a:r>
            <a:r>
              <a:rPr lang="en-US" dirty="0"/>
              <a:t>, and </a:t>
            </a:r>
            <a:r>
              <a:rPr lang="en-US" b="1" dirty="0"/>
              <a:t>3. </a:t>
            </a:r>
            <a:r>
              <a:rPr lang="en-US" b="1" u="sng" dirty="0">
                <a:solidFill>
                  <a:srgbClr val="7030A0"/>
                </a:solidFill>
              </a:rPr>
              <a:t>conditions</a:t>
            </a:r>
            <a:r>
              <a:rPr lang="en-US" dirty="0"/>
              <a:t> that influence the sequence of activities.</a:t>
            </a:r>
          </a:p>
          <a:p>
            <a:pPr marL="801687" lvl="1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  <a:ea typeface="+mn-ea"/>
                <a:cs typeface="+mn-cs"/>
              </a:rPr>
              <a:t>Products: </a:t>
            </a:r>
            <a:r>
              <a:rPr lang="en-US" sz="2400" b="1" dirty="0">
                <a:ea typeface="+mn-ea"/>
                <a:cs typeface="+mn-cs"/>
              </a:rPr>
              <a:t>outcomes</a:t>
            </a:r>
            <a:r>
              <a:rPr lang="en-US" sz="2400" dirty="0">
                <a:ea typeface="+mn-ea"/>
                <a:cs typeface="+mn-cs"/>
              </a:rPr>
              <a:t> of a process activity. </a:t>
            </a:r>
          </a:p>
          <a:p>
            <a:pPr marL="801687" lvl="1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  <a:ea typeface="+mn-ea"/>
                <a:cs typeface="+mn-cs"/>
              </a:rPr>
              <a:t>Roles: </a:t>
            </a:r>
            <a:r>
              <a:rPr lang="en-US" sz="2400" dirty="0">
                <a:ea typeface="+mn-ea"/>
                <a:cs typeface="+mn-cs"/>
              </a:rPr>
              <a:t>the </a:t>
            </a:r>
            <a:r>
              <a:rPr lang="en-US" sz="2400" b="1" dirty="0">
                <a:ea typeface="+mn-ea"/>
                <a:cs typeface="+mn-cs"/>
              </a:rPr>
              <a:t>responsibilities</a:t>
            </a:r>
            <a:r>
              <a:rPr lang="en-US" sz="2400" dirty="0">
                <a:ea typeface="+mn-ea"/>
                <a:cs typeface="+mn-cs"/>
              </a:rPr>
              <a:t> of the people involved in the process.</a:t>
            </a:r>
          </a:p>
          <a:p>
            <a:pPr marL="801687" lvl="1" indent="-457200" algn="just">
              <a:buFont typeface="+mj-lt"/>
              <a:buAutoNum type="arabicPeriod"/>
            </a:pPr>
            <a:r>
              <a:rPr lang="en-US" sz="2400" b="1" dirty="0">
                <a:solidFill>
                  <a:srgbClr val="7030A0"/>
                </a:solidFill>
                <a:ea typeface="+mn-ea"/>
                <a:cs typeface="+mn-cs"/>
              </a:rPr>
              <a:t>Pre- and post-conditions</a:t>
            </a:r>
            <a:r>
              <a:rPr lang="en-US" sz="2400" dirty="0">
                <a:ea typeface="+mn-ea"/>
                <a:cs typeface="+mn-cs"/>
              </a:rPr>
              <a:t>: </a:t>
            </a:r>
            <a:r>
              <a:rPr lang="en-US" sz="2400" b="1" dirty="0">
                <a:ea typeface="+mn-ea"/>
                <a:cs typeface="+mn-cs"/>
              </a:rPr>
              <a:t>statements</a:t>
            </a:r>
            <a:r>
              <a:rPr lang="en-US" sz="2400" dirty="0">
                <a:ea typeface="+mn-ea"/>
                <a:cs typeface="+mn-cs"/>
              </a:rPr>
              <a:t> that are true before and after a process activity.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F2348-E5AC-A040-A72A-B8201565C5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E81F267-28AD-8B4B-8CB8-C4F261A68C6A}"/>
              </a:ext>
            </a:extLst>
          </p:cNvPr>
          <p:cNvSpPr/>
          <p:nvPr/>
        </p:nvSpPr>
        <p:spPr>
          <a:xfrm>
            <a:off x="2915816" y="1131620"/>
            <a:ext cx="360040" cy="22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0DAEC9A-5C6D-304C-B44D-44BB473A49BE}"/>
              </a:ext>
            </a:extLst>
          </p:cNvPr>
          <p:cNvSpPr/>
          <p:nvPr/>
        </p:nvSpPr>
        <p:spPr>
          <a:xfrm>
            <a:off x="2915816" y="1547637"/>
            <a:ext cx="360040" cy="22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94E7F-1DA5-954C-8C21-F560CBF5BE42}"/>
              </a:ext>
            </a:extLst>
          </p:cNvPr>
          <p:cNvSpPr/>
          <p:nvPr/>
        </p:nvSpPr>
        <p:spPr>
          <a:xfrm>
            <a:off x="3963011" y="4785249"/>
            <a:ext cx="1944216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Architectural</a:t>
            </a:r>
          </a:p>
          <a:p>
            <a:pPr algn="ctr"/>
            <a:r>
              <a:rPr lang="en-US" sz="2400" b="1" dirty="0"/>
              <a:t>design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8643858-F265-F740-AF3B-6E6B4C8A1FF4}"/>
              </a:ext>
            </a:extLst>
          </p:cNvPr>
          <p:cNvSpPr/>
          <p:nvPr/>
        </p:nvSpPr>
        <p:spPr>
          <a:xfrm>
            <a:off x="3386947" y="5210637"/>
            <a:ext cx="360040" cy="22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E49D79-18D3-4B44-A3C5-9CE72832CA56}"/>
              </a:ext>
            </a:extLst>
          </p:cNvPr>
          <p:cNvSpPr/>
          <p:nvPr/>
        </p:nvSpPr>
        <p:spPr>
          <a:xfrm>
            <a:off x="1154699" y="4725144"/>
            <a:ext cx="211065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Consumer has approved all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FEEC2-7BAB-C747-B6A4-112F3F127226}"/>
              </a:ext>
            </a:extLst>
          </p:cNvPr>
          <p:cNvSpPr/>
          <p:nvPr/>
        </p:nvSpPr>
        <p:spPr>
          <a:xfrm>
            <a:off x="1436563" y="5867980"/>
            <a:ext cx="1549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precondition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0E6A5-883E-2341-BDB4-4FA65EE191F9}"/>
              </a:ext>
            </a:extLst>
          </p:cNvPr>
          <p:cNvSpPr/>
          <p:nvPr/>
        </p:nvSpPr>
        <p:spPr>
          <a:xfrm>
            <a:off x="6676251" y="4779728"/>
            <a:ext cx="2056905" cy="1103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146174-DF14-204B-ACDE-4F12453AC52B}"/>
              </a:ext>
            </a:extLst>
          </p:cNvPr>
          <p:cNvSpPr/>
          <p:nvPr/>
        </p:nvSpPr>
        <p:spPr>
          <a:xfrm>
            <a:off x="6709815" y="4725144"/>
            <a:ext cx="211065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Consumer has reviewed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UML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09B796-BC22-4343-ADE8-09410A4F1F5B}"/>
              </a:ext>
            </a:extLst>
          </p:cNvPr>
          <p:cNvSpPr/>
          <p:nvPr/>
        </p:nvSpPr>
        <p:spPr>
          <a:xfrm>
            <a:off x="6948264" y="5867980"/>
            <a:ext cx="1653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postcondition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58080BE-67F5-BD4E-B208-A763FB76BA09}"/>
              </a:ext>
            </a:extLst>
          </p:cNvPr>
          <p:cNvSpPr/>
          <p:nvPr/>
        </p:nvSpPr>
        <p:spPr>
          <a:xfrm>
            <a:off x="6152973" y="5204924"/>
            <a:ext cx="360040" cy="22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59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1" grpId="0" animBg="1"/>
      <p:bldP spid="15" grpId="0"/>
      <p:bldP spid="16" grpId="0" animBg="1"/>
      <p:bldP spid="17" grpId="0"/>
      <p:bldP spid="18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9CC3-FD88-F949-8005-3CAD26AA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01D3-0F28-3B4D-99F5-115D4179A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4876800"/>
          </a:xfrm>
        </p:spPr>
        <p:txBody>
          <a:bodyPr/>
          <a:lstStyle/>
          <a:p>
            <a:pPr algn="just"/>
            <a:r>
              <a:rPr lang="en-US" b="1" dirty="0">
                <a:solidFill>
                  <a:srgbClr val="C00000"/>
                </a:solidFill>
              </a:rPr>
              <a:t>Plan-driven processes: </a:t>
            </a:r>
            <a:r>
              <a:rPr lang="en-US" dirty="0"/>
              <a:t>all process activities are planned </a:t>
            </a:r>
            <a:r>
              <a:rPr lang="en-US" dirty="0">
                <a:solidFill>
                  <a:srgbClr val="0000FF"/>
                </a:solidFill>
              </a:rPr>
              <a:t>in advance</a:t>
            </a:r>
            <a:r>
              <a:rPr lang="en-US" dirty="0"/>
              <a:t> and progress is measured against this plan. </a:t>
            </a:r>
          </a:p>
          <a:p>
            <a:pPr algn="just"/>
            <a:r>
              <a:rPr lang="en-US" b="1" dirty="0">
                <a:solidFill>
                  <a:srgbClr val="C00000"/>
                </a:solidFill>
              </a:rPr>
              <a:t>Agile processes: </a:t>
            </a:r>
            <a:r>
              <a:rPr lang="en-US" dirty="0"/>
              <a:t>planning is </a:t>
            </a:r>
            <a:r>
              <a:rPr lang="en-US" dirty="0">
                <a:solidFill>
                  <a:srgbClr val="0000FF"/>
                </a:solidFill>
              </a:rPr>
              <a:t>incremental,</a:t>
            </a:r>
            <a:r>
              <a:rPr lang="en-US" dirty="0"/>
              <a:t> so it is easier to change the process to reflect </a:t>
            </a:r>
            <a:r>
              <a:rPr lang="en-US" b="1" dirty="0"/>
              <a:t>changing requirements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03A6D-8FFF-1940-86C0-E5AF32EEF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140C66-35D0-5447-95D2-4EC70B1DCC8A}"/>
              </a:ext>
            </a:extLst>
          </p:cNvPr>
          <p:cNvSpPr/>
          <p:nvPr/>
        </p:nvSpPr>
        <p:spPr>
          <a:xfrm>
            <a:off x="228600" y="6331506"/>
            <a:ext cx="21643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A55D6"/>
                </a:solidFill>
              </a:rPr>
              <a:t>https://</a:t>
            </a:r>
            <a:r>
              <a:rPr lang="en-US" sz="1100" dirty="0" err="1">
                <a:solidFill>
                  <a:srgbClr val="2A55D6"/>
                </a:solidFill>
              </a:rPr>
              <a:t>www.tryscrum.com</a:t>
            </a:r>
            <a:r>
              <a:rPr lang="en-US" sz="1100" dirty="0">
                <a:solidFill>
                  <a:srgbClr val="2A55D6"/>
                </a:solidFill>
              </a:rPr>
              <a:t>/blogs/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DC1DF-55BE-1042-B596-BBB39098D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t="14173" b="11886"/>
          <a:stretch/>
        </p:blipFill>
        <p:spPr>
          <a:xfrm>
            <a:off x="1173707" y="2782436"/>
            <a:ext cx="7385160" cy="31775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D7F808-38FF-C541-A481-3DBEF88F0160}"/>
              </a:ext>
            </a:extLst>
          </p:cNvPr>
          <p:cNvSpPr/>
          <p:nvPr/>
        </p:nvSpPr>
        <p:spPr>
          <a:xfrm>
            <a:off x="2843808" y="5575447"/>
            <a:ext cx="1063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Evolution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319453-9E26-AB48-8D4E-6F1A9A84A0F1}"/>
              </a:ext>
            </a:extLst>
          </p:cNvPr>
          <p:cNvSpPr/>
          <p:nvPr/>
        </p:nvSpPr>
        <p:spPr>
          <a:xfrm>
            <a:off x="7088187" y="5607932"/>
            <a:ext cx="1063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Evolution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C99E02-1EDC-464F-A0BE-6820879CF523}"/>
              </a:ext>
            </a:extLst>
          </p:cNvPr>
          <p:cNvSpPr/>
          <p:nvPr/>
        </p:nvSpPr>
        <p:spPr>
          <a:xfrm>
            <a:off x="5828250" y="5944779"/>
            <a:ext cx="1639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Interleaved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9FBD45-29AE-7244-A779-C7BA7C27AB2A}"/>
              </a:ext>
            </a:extLst>
          </p:cNvPr>
          <p:cNvSpPr/>
          <p:nvPr/>
        </p:nvSpPr>
        <p:spPr>
          <a:xfrm>
            <a:off x="2256079" y="5949280"/>
            <a:ext cx="1713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In sequence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30393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8674-3967-264B-957D-E3FC3BFE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56" y="188640"/>
            <a:ext cx="8735888" cy="1066800"/>
          </a:xfrm>
        </p:spPr>
        <p:txBody>
          <a:bodyPr/>
          <a:lstStyle/>
          <a:p>
            <a:r>
              <a:rPr lang="en-US" dirty="0"/>
              <a:t>(1/4) Software Specification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EA78-25A9-6A47-8A6E-7C8D33EAE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4876800"/>
          </a:xfrm>
        </p:spPr>
        <p:txBody>
          <a:bodyPr/>
          <a:lstStyle/>
          <a:p>
            <a:r>
              <a:rPr lang="en-US" sz="2800" dirty="0">
                <a:solidFill>
                  <a:srgbClr val="C00000"/>
                </a:solidFill>
              </a:rPr>
              <a:t>Software Specification </a:t>
            </a:r>
            <a:r>
              <a:rPr lang="en-US" sz="2800" dirty="0"/>
              <a:t>or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Requirements Engineering </a:t>
            </a:r>
            <a:r>
              <a:rPr lang="en-US" sz="2800" dirty="0">
                <a:solidFill>
                  <a:srgbClr val="C00000"/>
                </a:solidFill>
              </a:rPr>
              <a:t>(RE):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Understanding and </a:t>
            </a:r>
            <a:r>
              <a:rPr lang="en-US" sz="2400" b="1" dirty="0">
                <a:solidFill>
                  <a:srgbClr val="7030A0"/>
                </a:solidFill>
              </a:rPr>
              <a:t>defining</a:t>
            </a:r>
            <a:r>
              <a:rPr lang="en-US" sz="2400" dirty="0"/>
              <a:t> what </a:t>
            </a:r>
            <a:r>
              <a:rPr lang="en-US" sz="2400" b="1" dirty="0">
                <a:solidFill>
                  <a:srgbClr val="7030A0"/>
                </a:solidFill>
              </a:rPr>
              <a:t>services are required.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Identifying the </a:t>
            </a:r>
            <a:r>
              <a:rPr lang="en-US" sz="2400" b="1" dirty="0">
                <a:solidFill>
                  <a:srgbClr val="7030A0"/>
                </a:solidFill>
              </a:rPr>
              <a:t>constraints </a:t>
            </a:r>
            <a:r>
              <a:rPr lang="en-US" sz="2400" dirty="0"/>
              <a:t>on the system’s operation and development.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800" dirty="0"/>
              <a:t>Critical stage: mistakes lead to later problems.</a:t>
            </a:r>
          </a:p>
          <a:p>
            <a:r>
              <a:rPr lang="en-US" sz="2800" dirty="0"/>
              <a:t>Presented at </a:t>
            </a:r>
            <a:r>
              <a:rPr lang="en-US" sz="2800" b="1" dirty="0"/>
              <a:t>two levels </a:t>
            </a:r>
            <a:r>
              <a:rPr lang="en-US" sz="2800" dirty="0"/>
              <a:t>of detail: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432FF"/>
                </a:solidFill>
              </a:rPr>
              <a:t>End-users and customers </a:t>
            </a:r>
            <a:r>
              <a:rPr lang="en-US" sz="2400" dirty="0"/>
              <a:t>&gt; high-level statement (abstract).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432FF"/>
                </a:solidFill>
              </a:rPr>
              <a:t>System developers </a:t>
            </a:r>
            <a:r>
              <a:rPr lang="en-US" sz="2400" dirty="0"/>
              <a:t>&gt; a more detailed system specification.</a:t>
            </a:r>
          </a:p>
          <a:p>
            <a:endParaRPr lang="en-US" sz="2800" dirty="0"/>
          </a:p>
          <a:p>
            <a:endParaRPr lang="en-US" sz="2800" dirty="0">
              <a:solidFill>
                <a:srgbClr val="C0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4B013-B783-B049-8BC1-B48ED0DE74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3646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5159-3906-564A-8137-F9F3A767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(1/4) Requirements Engineering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E73810-F5B0-5045-885B-E7F20B48C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1" y="1124744"/>
            <a:ext cx="7190498" cy="47720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DC8C5-FCCF-ED4C-9091-753D4B43B6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38730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6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4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_Office 테마">
  <a:themeElements>
    <a:clrScheme name="기본">
      <a:dk1>
        <a:sysClr val="windowText" lastClr="000000"/>
      </a:dk1>
      <a:lt1>
        <a:sysClr val="window" lastClr="FFFFFF"/>
      </a:lt1>
      <a:dk2>
        <a:srgbClr val="1B6AA3"/>
      </a:dk2>
      <a:lt2>
        <a:srgbClr val="FFFFFF"/>
      </a:lt2>
      <a:accent1>
        <a:srgbClr val="5DA5DA"/>
      </a:accent1>
      <a:accent2>
        <a:srgbClr val="FAA43A"/>
      </a:accent2>
      <a:accent3>
        <a:srgbClr val="60BD68"/>
      </a:accent3>
      <a:accent4>
        <a:srgbClr val="F17CB0"/>
      </a:accent4>
      <a:accent5>
        <a:srgbClr val="B2912F"/>
      </a:accent5>
      <a:accent6>
        <a:srgbClr val="307D99"/>
      </a:accent6>
      <a:hlink>
        <a:srgbClr val="0563C1"/>
      </a:hlink>
      <a:folHlink>
        <a:srgbClr val="954F72"/>
      </a:folHlink>
    </a:clrScheme>
    <a:fontScheme name="Calibri - 나눔고딕">
      <a:majorFont>
        <a:latin typeface="Calibri"/>
        <a:ea typeface="나눔고딕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1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3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1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safari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fari" id="{1E4A3212-A6D8-EB49-8049-412E3186FEB9}" vid="{93387931-C767-9D4F-BD0F-4952975219FD}"/>
    </a:ext>
  </a:extLst>
</a:theme>
</file>

<file path=ppt/theme/theme36.xml><?xml version="1.0" encoding="utf-8"?>
<a:theme xmlns:a="http://schemas.openxmlformats.org/drawingml/2006/main" name="5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1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100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247409</TotalTime>
  <Words>1673</Words>
  <Application>Microsoft Macintosh PowerPoint</Application>
  <PresentationFormat>On-screen Show (4:3)</PresentationFormat>
  <Paragraphs>280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47</vt:i4>
      </vt:variant>
      <vt:variant>
        <vt:lpstr>Slide Titles</vt:lpstr>
      </vt:variant>
      <vt:variant>
        <vt:i4>28</vt:i4>
      </vt:variant>
    </vt:vector>
  </HeadingPairs>
  <TitlesOfParts>
    <vt:vector size="86" baseType="lpstr">
      <vt:lpstr>ＭＳ Ｐゴシック</vt:lpstr>
      <vt:lpstr>almarai-bold</vt:lpstr>
      <vt:lpstr>Arial</vt:lpstr>
      <vt:lpstr>Calibri</vt:lpstr>
      <vt:lpstr>Calibri Light</vt:lpstr>
      <vt:lpstr>Courier New</vt:lpstr>
      <vt:lpstr>Garamond</vt:lpstr>
      <vt:lpstr>나눔고딕</vt:lpstr>
      <vt:lpstr>Tahoma</vt:lpstr>
      <vt:lpstr>Times New Roman</vt:lpstr>
      <vt:lpstr>Wingdings</vt:lpstr>
      <vt:lpstr>Edge</vt:lpstr>
      <vt:lpstr>1_Edge</vt:lpstr>
      <vt:lpstr>3_Edge</vt:lpstr>
      <vt:lpstr>4_Edge</vt:lpstr>
      <vt:lpstr>6_Edge</vt:lpstr>
      <vt:lpstr>8_Edge</vt:lpstr>
      <vt:lpstr>2_Office Theme</vt:lpstr>
      <vt:lpstr>9_Edge</vt:lpstr>
      <vt:lpstr>17_Edge</vt:lpstr>
      <vt:lpstr>13_Edge</vt:lpstr>
      <vt:lpstr>23_Edge</vt:lpstr>
      <vt:lpstr>35_Edge</vt:lpstr>
      <vt:lpstr>39_Edge</vt:lpstr>
      <vt:lpstr>49_Edge</vt:lpstr>
      <vt:lpstr>56_Edge</vt:lpstr>
      <vt:lpstr>57_Edge</vt:lpstr>
      <vt:lpstr>58_Edge</vt:lpstr>
      <vt:lpstr>59_Edge</vt:lpstr>
      <vt:lpstr>64_Edge</vt:lpstr>
      <vt:lpstr>85_Edge</vt:lpstr>
      <vt:lpstr>90_Edge</vt:lpstr>
      <vt:lpstr>91_Edge</vt:lpstr>
      <vt:lpstr>1_Metropolitan_bullet</vt:lpstr>
      <vt:lpstr>98_Edge</vt:lpstr>
      <vt:lpstr>1_Office 테마</vt:lpstr>
      <vt:lpstr>136_Edge</vt:lpstr>
      <vt:lpstr>144_Edge</vt:lpstr>
      <vt:lpstr>148_Edge</vt:lpstr>
      <vt:lpstr>3_Metropolitan_bullet</vt:lpstr>
      <vt:lpstr>151_Edge</vt:lpstr>
      <vt:lpstr>152_Edge</vt:lpstr>
      <vt:lpstr>154_Edge</vt:lpstr>
      <vt:lpstr>156_Edge</vt:lpstr>
      <vt:lpstr>159_Edge</vt:lpstr>
      <vt:lpstr>safari</vt:lpstr>
      <vt:lpstr>5_Edge</vt:lpstr>
      <vt:lpstr>7_Edge</vt:lpstr>
      <vt:lpstr>18_Edge</vt:lpstr>
      <vt:lpstr>19_Edge</vt:lpstr>
      <vt:lpstr>11_Edge</vt:lpstr>
      <vt:lpstr>14_Edge</vt:lpstr>
      <vt:lpstr>137_Edge</vt:lpstr>
      <vt:lpstr>27_Edge</vt:lpstr>
      <vt:lpstr>28_Edge</vt:lpstr>
      <vt:lpstr>100_Edge</vt:lpstr>
      <vt:lpstr>29_Edge</vt:lpstr>
      <vt:lpstr>41_Edge</vt:lpstr>
      <vt:lpstr>    WDMM 3314 Web and Multimedia Engineering  SDEV 2301 Principles of Software Engineering  Chapter 2 Software processes Part 1 Process activities  </vt:lpstr>
      <vt:lpstr>Objectives</vt:lpstr>
      <vt:lpstr>Software Process</vt:lpstr>
      <vt:lpstr>RECALL: FAQs</vt:lpstr>
      <vt:lpstr>RECALL: FAQs</vt:lpstr>
      <vt:lpstr>Software Process</vt:lpstr>
      <vt:lpstr>Software Process</vt:lpstr>
      <vt:lpstr>(1/4) Software Specification </vt:lpstr>
      <vt:lpstr>(1/4) Requirements Engineering </vt:lpstr>
      <vt:lpstr>(1/4) Requirements Engineering </vt:lpstr>
      <vt:lpstr>(1/4) Requirements Engineering </vt:lpstr>
      <vt:lpstr>(2/4) SW Design and Implementation</vt:lpstr>
      <vt:lpstr>(2/4) SW Design and Implementation</vt:lpstr>
      <vt:lpstr>(2/4) SW Design and Implementation</vt:lpstr>
      <vt:lpstr>(2/4) Design Activities</vt:lpstr>
      <vt:lpstr>(2/4) Design Activities</vt:lpstr>
      <vt:lpstr>(2/4) Design Activities</vt:lpstr>
      <vt:lpstr>(2/4) Design Activities</vt:lpstr>
      <vt:lpstr>(2/4) Implementation</vt:lpstr>
      <vt:lpstr>Code Testing</vt:lpstr>
      <vt:lpstr>(3/4) Software Validation</vt:lpstr>
      <vt:lpstr>(3/4) Software V &amp; V</vt:lpstr>
      <vt:lpstr>(3/4) Testing</vt:lpstr>
      <vt:lpstr>(3/4) Testing</vt:lpstr>
      <vt:lpstr>(3/4) Testing</vt:lpstr>
      <vt:lpstr>(3/4) Testing</vt:lpstr>
      <vt:lpstr>(4/4) Software Evolution</vt:lpstr>
      <vt:lpstr>(4/4) Software Evolution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ATLAS: A Scalable and High-Performance Scheduling Algorithm for Multiple Memory Controllers</dc:title>
  <dc:creator>yoongu</dc:creator>
  <cp:lastModifiedBy>Microsoft Office User</cp:lastModifiedBy>
  <cp:revision>3769</cp:revision>
  <cp:lastPrinted>2023-09-29T09:08:10Z</cp:lastPrinted>
  <dcterms:created xsi:type="dcterms:W3CDTF">2010-10-08T20:41:54Z</dcterms:created>
  <dcterms:modified xsi:type="dcterms:W3CDTF">2023-09-29T09:09:07Z</dcterms:modified>
</cp:coreProperties>
</file>